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28"/>
  </p:notesMasterIdLst>
  <p:handoutMasterIdLst>
    <p:handoutMasterId r:id="rId29"/>
  </p:handoutMasterIdLst>
  <p:sldIdLst>
    <p:sldId id="257" r:id="rId5"/>
    <p:sldId id="307" r:id="rId6"/>
    <p:sldId id="310" r:id="rId7"/>
    <p:sldId id="318" r:id="rId8"/>
    <p:sldId id="325" r:id="rId9"/>
    <p:sldId id="320" r:id="rId10"/>
    <p:sldId id="321" r:id="rId11"/>
    <p:sldId id="322" r:id="rId12"/>
    <p:sldId id="323" r:id="rId13"/>
    <p:sldId id="324" r:id="rId14"/>
    <p:sldId id="319" r:id="rId15"/>
    <p:sldId id="309" r:id="rId16"/>
    <p:sldId id="312" r:id="rId17"/>
    <p:sldId id="311" r:id="rId18"/>
    <p:sldId id="313" r:id="rId19"/>
    <p:sldId id="315" r:id="rId20"/>
    <p:sldId id="316" r:id="rId21"/>
    <p:sldId id="317" r:id="rId22"/>
    <p:sldId id="314" r:id="rId23"/>
    <p:sldId id="308" r:id="rId24"/>
    <p:sldId id="287" r:id="rId25"/>
    <p:sldId id="327" r:id="rId26"/>
    <p:sldId id="32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472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4D52"/>
    <a:srgbClr val="B2D33E"/>
    <a:srgbClr val="A3AD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86FC39-4265-CC4E-6F7E-6446D5197012}" v="3" dt="2021-11-09T13:54:37.982"/>
    <p1510:client id="{8DF20769-BF87-1E70-84BF-8105AA66EA16}" v="566" dt="2021-11-09T13:53:25.378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242" autoAdjust="0"/>
  </p:normalViewPr>
  <p:slideViewPr>
    <p:cSldViewPr snapToGrid="0">
      <p:cViewPr varScale="1">
        <p:scale>
          <a:sx n="114" d="100"/>
          <a:sy n="114" d="100"/>
        </p:scale>
        <p:origin x="1506" y="102"/>
      </p:cViewPr>
      <p:guideLst>
        <p:guide orient="horz" pos="2160"/>
        <p:guide pos="2880"/>
        <p:guide pos="5472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253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mie\AppData\Local\Box\Box%20Edit\Documents\P7517XZQ6UuNYr+l9_S3hQ==\School%20collaboratio%20data%20for%20presentatio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mie\AppData\Local\Box\Box%20Edit\Documents\P7517XZQ6UuNYr+l9_S3hQ==\School%20collaboratio%20data%20for%20presentatio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mie\AppData\Local\Box\Box%20Edit\Documents\NKKl8iFhmEetmu0Oz78ivg==\School%20collaboratio%20data%20for%20presentation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mie\AppData\Local\Box\Box%20Edit\Documents\P7517XZQ6UuNYr+l9_S3hQ==\School%20collaboratio%20data%20for%20presentation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mie\AppData\Local\Box\Box%20Edit\Documents\LDvcHBZG4EuMwKPE_2uyiA==\School%20collaboratio%20data%20for%20presentation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464D52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464D52"/>
                </a:solidFill>
              </a:rPr>
              <a:t>Identity Colors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464D5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427-45F0-A72D-AB6C4312A27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427-45F0-A72D-AB6C4312A27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427-45F0-A72D-AB6C4312A274}"/>
              </c:ext>
            </c:extLst>
          </c:dPt>
          <c:dPt>
            <c:idx val="3"/>
            <c:bubble3D val="0"/>
            <c:spPr>
              <a:solidFill>
                <a:srgbClr val="A3ADA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E4E-4F13-8F14-DCBA1839E083}"/>
              </c:ext>
            </c:extLst>
          </c:dPt>
          <c:cat>
            <c:strRef>
              <c:f>Sheet1!$A$2:$A$5</c:f>
              <c:strCache>
                <c:ptCount val="4"/>
                <c:pt idx="0">
                  <c:v>Apex Green</c:v>
                </c:pt>
                <c:pt idx="1">
                  <c:v>Apex Dark Grey</c:v>
                </c:pt>
                <c:pt idx="2">
                  <c:v>Apex Vivid Orange</c:v>
                </c:pt>
                <c:pt idx="3">
                  <c:v>Apex Light Grey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4E-4F13-8F14-DCBA1839E0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464D5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A8-4878-BB6C-A7CA1A51C6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A8-4878-BB6C-A7CA1A51C6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A8-4878-BB6C-A7CA1A51C6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04677112"/>
        <c:axId val="604677440"/>
      </c:barChart>
      <c:catAx>
        <c:axId val="604677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677440"/>
        <c:crosses val="autoZero"/>
        <c:auto val="1"/>
        <c:lblAlgn val="ctr"/>
        <c:lblOffset val="100"/>
        <c:noMultiLvlLbl val="0"/>
      </c:catAx>
      <c:valAx>
        <c:axId val="604677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677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Respondents Role at the School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'Role	'!$B$2:$B$13</c:f>
              <c:strCache>
                <c:ptCount val="12"/>
                <c:pt idx="0">
                  <c:v>Instructional Coach</c:v>
                </c:pt>
                <c:pt idx="1">
                  <c:v>Activities Director</c:v>
                </c:pt>
                <c:pt idx="2">
                  <c:v>Athletic Director</c:v>
                </c:pt>
                <c:pt idx="3">
                  <c:v>Superintendent</c:v>
                </c:pt>
                <c:pt idx="4">
                  <c:v>Dean of students</c:v>
                </c:pt>
                <c:pt idx="5">
                  <c:v>Assistant Principal</c:v>
                </c:pt>
                <c:pt idx="6">
                  <c:v>Social Worker</c:v>
                </c:pt>
                <c:pt idx="7">
                  <c:v>Principal</c:v>
                </c:pt>
                <c:pt idx="8">
                  <c:v>Counselor</c:v>
                </c:pt>
                <c:pt idx="9">
                  <c:v>School Nurse</c:v>
                </c:pt>
                <c:pt idx="10">
                  <c:v>Support Staff</c:v>
                </c:pt>
                <c:pt idx="11">
                  <c:v>Teacher</c:v>
                </c:pt>
              </c:strCache>
            </c:strRef>
          </c:cat>
          <c:val>
            <c:numRef>
              <c:f>'Role	'!$C$2:$C$13</c:f>
              <c:numCache>
                <c:formatCode>General</c:formatCode>
                <c:ptCount val="12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5</c:v>
                </c:pt>
                <c:pt idx="5">
                  <c:v>10</c:v>
                </c:pt>
                <c:pt idx="6">
                  <c:v>10</c:v>
                </c:pt>
                <c:pt idx="7">
                  <c:v>21</c:v>
                </c:pt>
                <c:pt idx="8">
                  <c:v>22</c:v>
                </c:pt>
                <c:pt idx="9">
                  <c:v>27</c:v>
                </c:pt>
                <c:pt idx="10">
                  <c:v>51</c:v>
                </c:pt>
                <c:pt idx="11">
                  <c:v>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E6-458C-B11F-EE6A8F794B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25175848"/>
        <c:axId val="725173552"/>
      </c:barChart>
      <c:catAx>
        <c:axId val="725175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5173552"/>
        <c:crosses val="autoZero"/>
        <c:auto val="1"/>
        <c:lblAlgn val="ctr"/>
        <c:lblOffset val="100"/>
        <c:noMultiLvlLbl val="0"/>
      </c:catAx>
      <c:valAx>
        <c:axId val="7251735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25175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Years Worked at the School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'Years worked'!$B$2:$B$12</c:f>
              <c:strCache>
                <c:ptCount val="11"/>
                <c:pt idx="0">
                  <c:v>This is my first year</c:v>
                </c:pt>
                <c:pt idx="1">
                  <c:v>2 years</c:v>
                </c:pt>
                <c:pt idx="2">
                  <c:v>3 years</c:v>
                </c:pt>
                <c:pt idx="3">
                  <c:v>4 years</c:v>
                </c:pt>
                <c:pt idx="4">
                  <c:v>5 years</c:v>
                </c:pt>
                <c:pt idx="5">
                  <c:v>6 years</c:v>
                </c:pt>
                <c:pt idx="6">
                  <c:v>7 years</c:v>
                </c:pt>
                <c:pt idx="7">
                  <c:v>8 years</c:v>
                </c:pt>
                <c:pt idx="8">
                  <c:v>9 years</c:v>
                </c:pt>
                <c:pt idx="9">
                  <c:v>10 years</c:v>
                </c:pt>
                <c:pt idx="10">
                  <c:v>11 + years</c:v>
                </c:pt>
              </c:strCache>
            </c:strRef>
          </c:cat>
          <c:val>
            <c:numRef>
              <c:f>'Years worked'!$D$2:$D$12</c:f>
              <c:numCache>
                <c:formatCode>0.00%</c:formatCode>
                <c:ptCount val="11"/>
                <c:pt idx="0">
                  <c:v>0.112</c:v>
                </c:pt>
                <c:pt idx="1">
                  <c:v>0.17</c:v>
                </c:pt>
                <c:pt idx="2">
                  <c:v>0.112</c:v>
                </c:pt>
                <c:pt idx="3">
                  <c:v>4.3999999999999997E-2</c:v>
                </c:pt>
                <c:pt idx="4">
                  <c:v>7.3999999999999996E-2</c:v>
                </c:pt>
                <c:pt idx="5">
                  <c:v>3.7999999999999999E-2</c:v>
                </c:pt>
                <c:pt idx="6">
                  <c:v>4.9000000000000002E-2</c:v>
                </c:pt>
                <c:pt idx="7">
                  <c:v>5.8000000000000003E-2</c:v>
                </c:pt>
                <c:pt idx="8">
                  <c:v>2.1999999999999999E-2</c:v>
                </c:pt>
                <c:pt idx="9">
                  <c:v>3.5999999999999997E-2</c:v>
                </c:pt>
                <c:pt idx="10">
                  <c:v>0.222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82-4FB2-99D7-3B03CA2DDE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31458728"/>
        <c:axId val="731456104"/>
      </c:barChart>
      <c:catAx>
        <c:axId val="731458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1456104"/>
        <c:crosses val="autoZero"/>
        <c:auto val="1"/>
        <c:lblAlgn val="ctr"/>
        <c:lblOffset val="100"/>
        <c:noMultiLvlLbl val="0"/>
      </c:catAx>
      <c:valAx>
        <c:axId val="731456104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731458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Type of Teacher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'Teacher Type'!$B$4:$B$17</c:f>
              <c:strCache>
                <c:ptCount val="14"/>
                <c:pt idx="0">
                  <c:v>Drama</c:v>
                </c:pt>
                <c:pt idx="1">
                  <c:v>Music</c:v>
                </c:pt>
                <c:pt idx="2">
                  <c:v>Special Education - Gifted</c:v>
                </c:pt>
                <c:pt idx="3">
                  <c:v>Art</c:v>
                </c:pt>
                <c:pt idx="4">
                  <c:v>Health Education</c:v>
                </c:pt>
                <c:pt idx="5">
                  <c:v>Modern and Classical Languages</c:v>
                </c:pt>
                <c:pt idx="6">
                  <c:v>Career and Technology Education</c:v>
                </c:pt>
                <c:pt idx="7">
                  <c:v>Physical Education and Health</c:v>
                </c:pt>
                <c:pt idx="8">
                  <c:v>Social Studies</c:v>
                </c:pt>
                <c:pt idx="9">
                  <c:v>General Education</c:v>
                </c:pt>
                <c:pt idx="10">
                  <c:v>Science</c:v>
                </c:pt>
                <c:pt idx="11">
                  <c:v>Math</c:v>
                </c:pt>
                <c:pt idx="12">
                  <c:v>English/Language Arts</c:v>
                </c:pt>
                <c:pt idx="13">
                  <c:v>Special Education</c:v>
                </c:pt>
              </c:strCache>
            </c:strRef>
          </c:cat>
          <c:val>
            <c:numRef>
              <c:f>'Teacher Type'!$D$4:$D$17</c:f>
              <c:numCache>
                <c:formatCode>0%</c:formatCode>
                <c:ptCount val="14"/>
                <c:pt idx="0">
                  <c:v>6.1349693251533744E-3</c:v>
                </c:pt>
                <c:pt idx="1">
                  <c:v>1.8404907975460124E-2</c:v>
                </c:pt>
                <c:pt idx="2">
                  <c:v>1.8404907975460124E-2</c:v>
                </c:pt>
                <c:pt idx="3">
                  <c:v>3.6809815950920248E-2</c:v>
                </c:pt>
                <c:pt idx="4">
                  <c:v>3.6809815950920248E-2</c:v>
                </c:pt>
                <c:pt idx="5">
                  <c:v>4.9079754601226995E-2</c:v>
                </c:pt>
                <c:pt idx="6">
                  <c:v>6.1349693251533742E-2</c:v>
                </c:pt>
                <c:pt idx="7">
                  <c:v>6.1349693251533742E-2</c:v>
                </c:pt>
                <c:pt idx="8">
                  <c:v>6.7484662576687116E-2</c:v>
                </c:pt>
                <c:pt idx="9">
                  <c:v>7.9754601226993863E-2</c:v>
                </c:pt>
                <c:pt idx="10">
                  <c:v>8.5889570552147243E-2</c:v>
                </c:pt>
                <c:pt idx="11">
                  <c:v>0.10429447852760736</c:v>
                </c:pt>
                <c:pt idx="12">
                  <c:v>0.17177914110429449</c:v>
                </c:pt>
                <c:pt idx="13">
                  <c:v>0.20245398773006135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B9-415E-95F7-A0B129E4C8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29897920"/>
        <c:axId val="815695128"/>
      </c:barChart>
      <c:catAx>
        <c:axId val="729897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5695128"/>
        <c:crosses val="autoZero"/>
        <c:auto val="1"/>
        <c:lblAlgn val="ctr"/>
        <c:lblOffset val="100"/>
        <c:noMultiLvlLbl val="0"/>
      </c:catAx>
      <c:valAx>
        <c:axId val="81569512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729897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Are you aware that your school has an SBHC?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'Aware have SBHC'!$B$2:$B$4</c:f>
              <c:strCache>
                <c:ptCount val="3"/>
                <c:pt idx="0">
                  <c:v>No</c:v>
                </c:pt>
                <c:pt idx="1">
                  <c:v>Not Sure</c:v>
                </c:pt>
                <c:pt idx="2">
                  <c:v>Yes</c:v>
                </c:pt>
              </c:strCache>
            </c:strRef>
          </c:cat>
          <c:val>
            <c:numRef>
              <c:f>'Aware have SBHC'!$D$2:$D$4</c:f>
              <c:numCache>
                <c:formatCode>0.00%</c:formatCode>
                <c:ptCount val="3"/>
                <c:pt idx="0">
                  <c:v>3.5999999999999997E-2</c:v>
                </c:pt>
                <c:pt idx="1">
                  <c:v>4.3999999999999997E-2</c:v>
                </c:pt>
                <c:pt idx="2">
                  <c:v>0.86799999999999999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DC-4AB0-82BD-87B8CD140C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35712808"/>
        <c:axId val="735709200"/>
      </c:barChart>
      <c:catAx>
        <c:axId val="735712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5709200"/>
        <c:crosses val="autoZero"/>
        <c:auto val="1"/>
        <c:lblAlgn val="ctr"/>
        <c:lblOffset val="100"/>
        <c:noMultiLvlLbl val="0"/>
      </c:catAx>
      <c:valAx>
        <c:axId val="735709200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735712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Collaboration!$O$3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Collaboration!$N$4:$N$6</c:f>
              <c:strCache>
                <c:ptCount val="3"/>
                <c:pt idx="0">
                  <c:v>Would you like someone from the SBHC to contact you?</c:v>
                </c:pt>
                <c:pt idx="1">
                  <c:v>Would you like more professional development on health topics from SBHC staff?</c:v>
                </c:pt>
                <c:pt idx="2">
                  <c:v>Would you be interested in SBHC staff teaching a health-related lesson in your class?</c:v>
                </c:pt>
              </c:strCache>
            </c:strRef>
          </c:cat>
          <c:val>
            <c:numRef>
              <c:f>Collaboration!$O$4:$O$6</c:f>
              <c:numCache>
                <c:formatCode>0.00%</c:formatCode>
                <c:ptCount val="3"/>
                <c:pt idx="0">
                  <c:v>0.09</c:v>
                </c:pt>
                <c:pt idx="1">
                  <c:v>0.34200000000000003</c:v>
                </c:pt>
                <c:pt idx="2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89-479F-AC1F-0CD89EDD2BBE}"/>
            </c:ext>
          </c:extLst>
        </c:ser>
        <c:ser>
          <c:idx val="1"/>
          <c:order val="1"/>
          <c:tx>
            <c:strRef>
              <c:f>Collaboration!$P$3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Collaboration!$N$4:$N$6</c:f>
              <c:strCache>
                <c:ptCount val="3"/>
                <c:pt idx="0">
                  <c:v>Would you like someone from the SBHC to contact you?</c:v>
                </c:pt>
                <c:pt idx="1">
                  <c:v>Would you like more professional development on health topics from SBHC staff?</c:v>
                </c:pt>
                <c:pt idx="2">
                  <c:v>Would you be interested in SBHC staff teaching a health-related lesson in your class?</c:v>
                </c:pt>
              </c:strCache>
            </c:strRef>
          </c:cat>
          <c:val>
            <c:numRef>
              <c:f>Collaboration!$P$4:$P$6</c:f>
              <c:numCache>
                <c:formatCode>0.00%</c:formatCode>
                <c:ptCount val="3"/>
                <c:pt idx="0">
                  <c:v>0.66800000000000004</c:v>
                </c:pt>
                <c:pt idx="1">
                  <c:v>0.32300000000000001</c:v>
                </c:pt>
                <c:pt idx="2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89-479F-AC1F-0CD89EDD2B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61623728"/>
        <c:axId val="261625368"/>
      </c:barChart>
      <c:catAx>
        <c:axId val="261623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1625368"/>
        <c:crosses val="autoZero"/>
        <c:auto val="1"/>
        <c:lblAlgn val="ctr"/>
        <c:lblOffset val="100"/>
        <c:noMultiLvlLbl val="0"/>
      </c:catAx>
      <c:valAx>
        <c:axId val="2616253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1623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96EA6-6F25-4F19-87BA-7ADCC16DAEFF}" type="datetimeFigureOut">
              <a:rPr lang="en-US" smtClean="0"/>
              <a:t>2/22/2022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E50CC-F33A-4EF4-9F12-93EC4A21A0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C172E-A8B5-46F6-B05C-DFA3E2E0F207}" type="datetimeFigureOut">
              <a:rPr lang="en-US" smtClean="0"/>
              <a:t>2/22/2022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74CE4-FBD8-4481-AEFB-CA53E599A7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938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24016"/>
            <a:ext cx="9144000" cy="3701700"/>
          </a:xfrm>
          <a:prstGeom prst="rect">
            <a:avLst/>
          </a:prstGeom>
          <a:solidFill>
            <a:srgbClr val="464D5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7" name="Rectangle 6"/>
          <p:cNvSpPr/>
          <p:nvPr/>
        </p:nvSpPr>
        <p:spPr>
          <a:xfrm>
            <a:off x="0" y="3713709"/>
            <a:ext cx="9144000" cy="162117"/>
          </a:xfrm>
          <a:prstGeom prst="rect">
            <a:avLst/>
          </a:prstGeom>
          <a:solidFill>
            <a:srgbClr val="B2D33E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389010"/>
            <a:ext cx="8458200" cy="1312691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48006" indent="0" algn="l">
              <a:buNone/>
              <a:defRPr sz="1800" i="0">
                <a:solidFill>
                  <a:schemeClr val="tx2"/>
                </a:solidFill>
                <a:latin typeface="Aktiv Grotesk" panose="020B0504020202020204" pitchFamily="34" charset="0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67C40F-4D36-4D1C-B10A-0773BDB452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30" y="246042"/>
            <a:ext cx="5350598" cy="97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1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64D52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464D52"/>
                </a:solidFill>
              </a:defRPr>
            </a:lvl1pPr>
            <a:lvl2pPr>
              <a:defRPr>
                <a:solidFill>
                  <a:srgbClr val="464D52"/>
                </a:solidFill>
              </a:defRPr>
            </a:lvl2pPr>
            <a:lvl3pPr>
              <a:defRPr>
                <a:solidFill>
                  <a:srgbClr val="464D52"/>
                </a:solidFill>
              </a:defRPr>
            </a:lvl3pPr>
            <a:lvl4pPr>
              <a:defRPr>
                <a:solidFill>
                  <a:srgbClr val="464D52"/>
                </a:solidFill>
              </a:defRPr>
            </a:lvl4pPr>
            <a:lvl5pPr>
              <a:defRPr>
                <a:solidFill>
                  <a:srgbClr val="464D52"/>
                </a:solidFill>
              </a:defRPr>
            </a:lvl5pPr>
          </a:lstStyle>
          <a:p>
            <a:pPr lvl="0" eaLnBrk="1" latinLnBrk="0" hangingPunct="1"/>
            <a:r>
              <a:rPr lang="en-US" dirty="0"/>
              <a:t>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4678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781800" y="1143000"/>
            <a:ext cx="1905000" cy="5448300"/>
          </a:xfrm>
        </p:spPr>
        <p:txBody>
          <a:bodyPr vert="eaVert"/>
          <a:lstStyle>
            <a:lvl1pPr>
              <a:defRPr>
                <a:solidFill>
                  <a:srgbClr val="464D52"/>
                </a:solidFill>
              </a:defRPr>
            </a:lvl1pPr>
          </a:lstStyle>
          <a:p>
            <a:r>
              <a:rPr kumimoji="0" lang="en-US" dirty="0"/>
              <a:t>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1143000"/>
            <a:ext cx="6248400" cy="5448300"/>
          </a:xfrm>
        </p:spPr>
        <p:txBody>
          <a:bodyPr vert="eaVert"/>
          <a:lstStyle>
            <a:lvl1pPr>
              <a:defRPr>
                <a:solidFill>
                  <a:srgbClr val="464D52"/>
                </a:solidFill>
              </a:defRPr>
            </a:lvl1pPr>
            <a:lvl2pPr>
              <a:defRPr>
                <a:solidFill>
                  <a:srgbClr val="464D52"/>
                </a:solidFill>
              </a:defRPr>
            </a:lvl2pPr>
            <a:lvl3pPr>
              <a:defRPr>
                <a:solidFill>
                  <a:srgbClr val="464D52"/>
                </a:solidFill>
              </a:defRPr>
            </a:lvl3pPr>
            <a:lvl4pPr>
              <a:defRPr>
                <a:solidFill>
                  <a:srgbClr val="464D52"/>
                </a:solidFill>
              </a:defRPr>
            </a:lvl4pPr>
            <a:lvl5pPr>
              <a:defRPr>
                <a:solidFill>
                  <a:srgbClr val="464D52"/>
                </a:solidFill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9780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64D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464D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464D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464D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64D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/>
            </a:lvl6pPr>
          </a:lstStyle>
          <a:p>
            <a:pPr lvl="0" eaLnBrk="1" latinLnBrk="0" hangingPunct="1"/>
            <a:r>
              <a:rPr lang="en-US" dirty="0"/>
              <a:t>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AC98FCA-8AF7-4CC0-B053-DE906DC38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64D5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43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68323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3225" b="0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464D5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34290" indent="0">
              <a:buNone/>
              <a:defRPr sz="1575" b="0">
                <a:solidFill>
                  <a:schemeClr val="tx2"/>
                </a:solidFill>
                <a:latin typeface="+mn-lt"/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51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64D52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1" y="2249426"/>
            <a:ext cx="4038600" cy="4341875"/>
          </a:xfrm>
        </p:spPr>
        <p:txBody>
          <a:bodyPr/>
          <a:lstStyle>
            <a:lvl1pPr marL="296609" indent="-214313" eaLnBrk="1" latinLnBrk="0" hangingPunct="1">
              <a:buFont typeface="Arial" panose="020B0604020202020204" pitchFamily="34" charset="0"/>
              <a:buChar char="•"/>
              <a:defRPr sz="1350">
                <a:solidFill>
                  <a:srgbClr val="464D52"/>
                </a:solidFill>
              </a:defRPr>
            </a:lvl1pPr>
            <a:lvl2pPr>
              <a:defRPr sz="1425">
                <a:solidFill>
                  <a:srgbClr val="464D52"/>
                </a:solidFill>
              </a:defRPr>
            </a:lvl2pPr>
            <a:lvl3pPr>
              <a:defRPr sz="1350">
                <a:solidFill>
                  <a:srgbClr val="464D52"/>
                </a:solidFill>
              </a:defRPr>
            </a:lvl3pPr>
            <a:lvl4pPr>
              <a:defRPr sz="1350">
                <a:solidFill>
                  <a:srgbClr val="464D52"/>
                </a:solidFill>
              </a:defRPr>
            </a:lvl4pPr>
            <a:lvl5pPr>
              <a:defRPr sz="1350">
                <a:solidFill>
                  <a:srgbClr val="464D52"/>
                </a:solidFill>
              </a:defRPr>
            </a:lvl5pPr>
          </a:lstStyle>
          <a:p>
            <a:pPr lvl="0" eaLnBrk="1" latinLnBrk="0" hangingPunct="1"/>
            <a:r>
              <a:rPr lang="en-US" dirty="0"/>
              <a:t>To customize your graphics, select “More Colors…” then “Custom” and use Apex’ color codes. </a:t>
            </a:r>
          </a:p>
          <a:p>
            <a:pPr lvl="0" eaLnBrk="1" latinLnBrk="0" hangingPunct="1"/>
            <a:r>
              <a:rPr lang="en-US" dirty="0"/>
              <a:t>Apex Green		R:178, G:211, B: 62</a:t>
            </a:r>
          </a:p>
          <a:p>
            <a:pPr lvl="0" eaLnBrk="1" latinLnBrk="0" hangingPunct="1"/>
            <a:r>
              <a:rPr lang="en-US" dirty="0"/>
              <a:t>Apex Dark Grey	R: 70, G:77, B: 82</a:t>
            </a:r>
          </a:p>
          <a:p>
            <a:pPr lvl="0" eaLnBrk="1" latinLnBrk="0" hangingPunct="1"/>
            <a:r>
              <a:rPr lang="en-US" dirty="0"/>
              <a:t>Apex Vivid Orange	R: 244, G:121, B: 32</a:t>
            </a:r>
          </a:p>
          <a:p>
            <a:pPr lvl="0" eaLnBrk="1" latinLnBrk="0" hangingPunct="1"/>
            <a:r>
              <a:rPr lang="en-US" dirty="0"/>
              <a:t>Apex Light Grey	R: 229, G: 228, B228</a:t>
            </a:r>
          </a:p>
          <a:p>
            <a:pPr lvl="0" eaLnBrk="1" latinLnBrk="0" hangingPunct="1"/>
            <a:r>
              <a:rPr lang="en-US" dirty="0"/>
              <a:t>Apex Medium Grey	R: 163, G: 173, B: 174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6"/>
            <a:ext cx="4038600" cy="4341875"/>
          </a:xfrm>
        </p:spPr>
        <p:txBody>
          <a:bodyPr/>
          <a:lstStyle>
            <a:lvl1pPr marL="82296" indent="0">
              <a:buNone/>
              <a:defRPr sz="1500">
                <a:solidFill>
                  <a:srgbClr val="464D52"/>
                </a:solidFill>
              </a:defRPr>
            </a:lvl1pPr>
            <a:lvl2pPr>
              <a:defRPr sz="1425">
                <a:solidFill>
                  <a:srgbClr val="464D52"/>
                </a:solidFill>
              </a:defRPr>
            </a:lvl2pPr>
            <a:lvl3pPr>
              <a:defRPr sz="1350">
                <a:solidFill>
                  <a:srgbClr val="464D52"/>
                </a:solidFill>
              </a:defRPr>
            </a:lvl3pPr>
            <a:lvl4pPr>
              <a:defRPr sz="1350">
                <a:solidFill>
                  <a:srgbClr val="464D52"/>
                </a:solidFill>
              </a:defRPr>
            </a:lvl4pPr>
            <a:lvl5pPr>
              <a:defRPr sz="1350">
                <a:solidFill>
                  <a:srgbClr val="464D52"/>
                </a:solidFill>
              </a:defRPr>
            </a:lvl5pPr>
          </a:lstStyle>
          <a:p>
            <a:pPr lvl="0" eaLnBrk="1" latinLnBrk="0" hangingPunct="1"/>
            <a:endParaRPr kumimoji="0"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15546CD-6C4C-44CE-A982-40DA49DA3C8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96334615"/>
              </p:ext>
            </p:extLst>
          </p:nvPr>
        </p:nvGraphicFramePr>
        <p:xfrm>
          <a:off x="5024952" y="2467587"/>
          <a:ext cx="3348553" cy="3975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6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3000" b="0" i="0" cap="none" baseline="0">
                <a:solidFill>
                  <a:srgbClr val="464D52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2244970"/>
            <a:ext cx="4041648" cy="457200"/>
          </a:xfrm>
          <a:solidFill>
            <a:srgbClr val="464D52"/>
          </a:solidFill>
          <a:ln w="12700">
            <a:noFill/>
          </a:ln>
        </p:spPr>
        <p:txBody>
          <a:bodyPr anchor="ctr">
            <a:noAutofit/>
          </a:bodyPr>
          <a:lstStyle>
            <a:lvl1pPr marL="34290" indent="0">
              <a:buNone/>
              <a:defRPr sz="1425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78078" y="2708519"/>
            <a:ext cx="4041648" cy="3886200"/>
          </a:xfrm>
        </p:spPr>
        <p:txBody>
          <a:bodyPr/>
          <a:lstStyle>
            <a:lvl1pPr>
              <a:buClr>
                <a:srgbClr val="B2D33E"/>
              </a:buClr>
              <a:defRPr sz="1500">
                <a:solidFill>
                  <a:srgbClr val="464D52"/>
                </a:solidFill>
              </a:defRPr>
            </a:lvl1pPr>
            <a:lvl2pPr>
              <a:buClr>
                <a:srgbClr val="B2D33E"/>
              </a:buClr>
              <a:defRPr sz="1500">
                <a:solidFill>
                  <a:srgbClr val="464D52"/>
                </a:solidFill>
              </a:defRPr>
            </a:lvl2pPr>
            <a:lvl3pPr>
              <a:buClr>
                <a:srgbClr val="B2D33E"/>
              </a:buClr>
              <a:defRPr sz="1350">
                <a:solidFill>
                  <a:srgbClr val="464D52"/>
                </a:solidFill>
              </a:defRPr>
            </a:lvl3pPr>
            <a:lvl4pPr>
              <a:buClr>
                <a:srgbClr val="B2D33E"/>
              </a:buClr>
              <a:defRPr sz="1200">
                <a:solidFill>
                  <a:srgbClr val="464D52"/>
                </a:solidFill>
              </a:defRPr>
            </a:lvl4pPr>
            <a:lvl5pPr>
              <a:buClr>
                <a:srgbClr val="B2D33E"/>
              </a:buClr>
              <a:defRPr sz="1200">
                <a:solidFill>
                  <a:srgbClr val="464D52"/>
                </a:solidFill>
              </a:defRPr>
            </a:lvl5pPr>
          </a:lstStyle>
          <a:p>
            <a:pPr lvl="0" eaLnBrk="1" latinLnBrk="0" hangingPunct="1"/>
            <a:r>
              <a:rPr lang="en-US" dirty="0"/>
              <a:t>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6" y="2244970"/>
            <a:ext cx="4041775" cy="457200"/>
          </a:xfrm>
          <a:solidFill>
            <a:srgbClr val="464D52"/>
          </a:solidFill>
          <a:ln w="12700">
            <a:noFill/>
          </a:ln>
        </p:spPr>
        <p:txBody>
          <a:bodyPr anchor="ctr">
            <a:noAutofit/>
          </a:bodyPr>
          <a:lstStyle>
            <a:lvl1pPr marL="34290" indent="0">
              <a:buNone/>
              <a:defRPr sz="1425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5" y="2708519"/>
            <a:ext cx="4041775" cy="3886200"/>
          </a:xfrm>
        </p:spPr>
        <p:txBody>
          <a:bodyPr/>
          <a:lstStyle>
            <a:lvl1pPr>
              <a:buClr>
                <a:srgbClr val="B2D33E"/>
              </a:buClr>
              <a:defRPr sz="1500">
                <a:solidFill>
                  <a:srgbClr val="464D52"/>
                </a:solidFill>
              </a:defRPr>
            </a:lvl1pPr>
            <a:lvl2pPr>
              <a:buClr>
                <a:srgbClr val="B2D33E"/>
              </a:buClr>
              <a:defRPr sz="1500">
                <a:solidFill>
                  <a:srgbClr val="464D52"/>
                </a:solidFill>
              </a:defRPr>
            </a:lvl2pPr>
            <a:lvl3pPr>
              <a:buClr>
                <a:srgbClr val="B2D33E"/>
              </a:buClr>
              <a:defRPr sz="1350">
                <a:solidFill>
                  <a:srgbClr val="464D52"/>
                </a:solidFill>
              </a:defRPr>
            </a:lvl3pPr>
            <a:lvl4pPr>
              <a:buClr>
                <a:srgbClr val="B2D33E"/>
              </a:buClr>
              <a:defRPr sz="1200">
                <a:solidFill>
                  <a:srgbClr val="464D52"/>
                </a:solidFill>
              </a:defRPr>
            </a:lvl4pPr>
            <a:lvl5pPr>
              <a:buClr>
                <a:srgbClr val="B2D33E"/>
              </a:buClr>
              <a:defRPr sz="1200">
                <a:solidFill>
                  <a:srgbClr val="464D52"/>
                </a:solidFill>
              </a:defRPr>
            </a:lvl5pPr>
          </a:lstStyle>
          <a:p>
            <a:pPr lvl="0" eaLnBrk="1" latinLnBrk="0" hangingPunct="1"/>
            <a:r>
              <a:rPr lang="en-US" dirty="0"/>
              <a:t>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70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3000">
                <a:solidFill>
                  <a:srgbClr val="464D52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19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AA52FA9-CBBD-4A7A-9B9F-A95AC5AF87EE}"/>
              </a:ext>
            </a:extLst>
          </p:cNvPr>
          <p:cNvGraphicFramePr/>
          <p:nvPr userDrawn="1"/>
        </p:nvGraphicFramePr>
        <p:xfrm>
          <a:off x="1524000" y="719667"/>
          <a:ext cx="6096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56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350" b="1">
                <a:solidFill>
                  <a:srgbClr val="464D52"/>
                </a:solidFill>
              </a:defRPr>
            </a:lvl1pPr>
          </a:lstStyle>
          <a:p>
            <a:r>
              <a:rPr kumimoji="0" lang="en-US" dirty="0"/>
              <a:t>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8"/>
            <a:ext cx="5102352" cy="5805083"/>
          </a:xfrm>
        </p:spPr>
        <p:txBody>
          <a:bodyPr/>
          <a:lstStyle>
            <a:lvl1pPr>
              <a:defRPr sz="2400">
                <a:solidFill>
                  <a:srgbClr val="464D52"/>
                </a:solidFill>
              </a:defRPr>
            </a:lvl1pPr>
            <a:lvl2pPr>
              <a:defRPr sz="2100">
                <a:solidFill>
                  <a:srgbClr val="464D52"/>
                </a:solidFill>
              </a:defRPr>
            </a:lvl2pPr>
            <a:lvl3pPr>
              <a:defRPr sz="1800">
                <a:solidFill>
                  <a:srgbClr val="464D52"/>
                </a:solidFill>
              </a:defRPr>
            </a:lvl3pPr>
            <a:lvl4pPr>
              <a:defRPr sz="1500">
                <a:solidFill>
                  <a:srgbClr val="464D52"/>
                </a:solidFill>
              </a:defRPr>
            </a:lvl4pPr>
            <a:lvl5pPr>
              <a:defRPr sz="1500">
                <a:solidFill>
                  <a:srgbClr val="464D52"/>
                </a:solidFill>
              </a:defRPr>
            </a:lvl5pPr>
          </a:lstStyle>
          <a:p>
            <a:pPr lvl="0" eaLnBrk="1" latinLnBrk="0" hangingPunct="1"/>
            <a:r>
              <a:rPr lang="en-US" dirty="0"/>
              <a:t>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8"/>
            <a:ext cx="3383280" cy="4580573"/>
          </a:xfrm>
        </p:spPr>
        <p:txBody>
          <a:bodyPr/>
          <a:lstStyle>
            <a:lvl1pPr marL="6858" indent="0">
              <a:buNone/>
              <a:defRPr sz="1050">
                <a:solidFill>
                  <a:srgbClr val="464D52"/>
                </a:solidFill>
              </a:defRPr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86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5" y="1109162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1500" b="1">
                <a:solidFill>
                  <a:srgbClr val="464D52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10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75"/>
            </a:lvl1pPr>
            <a:lvl2pPr>
              <a:buFontTx/>
              <a:buNone/>
              <a:defRPr sz="900"/>
            </a:lvl2pPr>
            <a:lvl3pPr>
              <a:buFontTx/>
              <a:buNone/>
              <a:defRPr sz="750"/>
            </a:lvl3pPr>
            <a:lvl4pPr>
              <a:buFontTx/>
              <a:buNone/>
              <a:defRPr sz="675"/>
            </a:lvl4pPr>
            <a:lvl5pPr>
              <a:buFontTx/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36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-1823" y="5729"/>
            <a:ext cx="9144000" cy="310663"/>
          </a:xfrm>
          <a:prstGeom prst="rect">
            <a:avLst/>
          </a:prstGeom>
          <a:solidFill>
            <a:srgbClr val="464D5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30" name="Rectangle 29"/>
          <p:cNvSpPr/>
          <p:nvPr/>
        </p:nvSpPr>
        <p:spPr>
          <a:xfrm>
            <a:off x="-1" y="314120"/>
            <a:ext cx="9144001" cy="91441"/>
          </a:xfrm>
          <a:prstGeom prst="rect">
            <a:avLst/>
          </a:prstGeom>
          <a:solidFill>
            <a:srgbClr val="B2D33E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2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3000" kern="1200">
          <a:solidFill>
            <a:srgbClr val="464D52"/>
          </a:solidFill>
          <a:latin typeface="+mj-lt"/>
          <a:ea typeface="+mj-ea"/>
          <a:cs typeface="+mj-cs"/>
        </a:defRPr>
      </a:lvl1pPr>
    </p:titleStyle>
    <p:bodyStyle>
      <a:lvl1pPr marL="274320" indent="-192024" algn="l" rtl="0" eaLnBrk="1" latinLnBrk="0" hangingPunct="1">
        <a:spcBef>
          <a:spcPts val="225"/>
        </a:spcBef>
        <a:buClr>
          <a:srgbClr val="B2D33E"/>
        </a:buClr>
        <a:buFont typeface="Georgia"/>
        <a:buChar char="•"/>
        <a:defRPr kumimoji="0" sz="2100" kern="1200">
          <a:solidFill>
            <a:srgbClr val="464D5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93776" indent="-185166" algn="l" rtl="0" eaLnBrk="1" latinLnBrk="0" hangingPunct="1">
        <a:spcBef>
          <a:spcPts val="225"/>
        </a:spcBef>
        <a:buClr>
          <a:srgbClr val="B2D33E"/>
        </a:buClr>
        <a:buFont typeface="Georgia"/>
        <a:buChar char="▫"/>
        <a:defRPr kumimoji="0" sz="1950" kern="1200">
          <a:solidFill>
            <a:srgbClr val="464D5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92658" indent="-164592" algn="l" rtl="0" eaLnBrk="1" latinLnBrk="0" hangingPunct="1">
        <a:spcBef>
          <a:spcPts val="225"/>
        </a:spcBef>
        <a:buClr>
          <a:srgbClr val="B2D33E"/>
        </a:buClr>
        <a:buFont typeface="Wingdings 2" panose="05020102010507070707" pitchFamily="18" charset="2"/>
        <a:buChar char=""/>
        <a:defRPr kumimoji="0" sz="1800" kern="1200">
          <a:solidFill>
            <a:srgbClr val="464D5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84682" indent="-150876" algn="l" rtl="0" eaLnBrk="1" latinLnBrk="0" hangingPunct="1">
        <a:spcBef>
          <a:spcPts val="225"/>
        </a:spcBef>
        <a:buClr>
          <a:srgbClr val="B2D33E"/>
        </a:buClr>
        <a:buFont typeface="Wingdings 2" panose="05020102010507070707" pitchFamily="18" charset="2"/>
        <a:buChar char=""/>
        <a:defRPr kumimoji="0" sz="1650" kern="1200">
          <a:solidFill>
            <a:srgbClr val="464D5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42416" indent="-137160" algn="l" rtl="0" eaLnBrk="1" latinLnBrk="0" hangingPunct="1">
        <a:spcBef>
          <a:spcPts val="225"/>
        </a:spcBef>
        <a:buClr>
          <a:srgbClr val="B2D33E"/>
        </a:buClr>
        <a:buFont typeface="Wingdings 2" panose="05020102010507070707" pitchFamily="18" charset="2"/>
        <a:buChar char=""/>
        <a:defRPr kumimoji="0" sz="1500" kern="1200">
          <a:solidFill>
            <a:srgbClr val="464D5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207008" indent="-137160" algn="l" rtl="0" eaLnBrk="1" latinLnBrk="0" hangingPunct="1">
        <a:spcBef>
          <a:spcPts val="225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350" kern="1200">
          <a:solidFill>
            <a:schemeClr val="tx2"/>
          </a:solidFill>
          <a:latin typeface="+mn-lt"/>
          <a:ea typeface="+mn-ea"/>
          <a:cs typeface="+mn-cs"/>
        </a:defRPr>
      </a:lvl6pPr>
      <a:lvl7pPr marL="1371600" indent="-137160" algn="l" rtl="0" eaLnBrk="1" latinLnBrk="0" hangingPunct="1">
        <a:spcBef>
          <a:spcPts val="225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522476" indent="-137160" algn="l" rtl="0" eaLnBrk="1" latinLnBrk="0" hangingPunct="1">
        <a:spcBef>
          <a:spcPts val="225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125" kern="1200">
          <a:solidFill>
            <a:schemeClr val="tx2"/>
          </a:solidFill>
          <a:latin typeface="+mn-lt"/>
          <a:ea typeface="+mn-ea"/>
          <a:cs typeface="+mn-cs"/>
        </a:defRPr>
      </a:lvl8pPr>
      <a:lvl9pPr marL="1680210" indent="-137160" algn="l" rtl="0" eaLnBrk="1" latinLnBrk="0" hangingPunct="1">
        <a:spcBef>
          <a:spcPts val="225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2880" userDrawn="1">
          <p15:clr>
            <a:srgbClr val="F26B43"/>
          </p15:clr>
        </p15:guide>
        <p15:guide id="2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479728"/>
            <a:ext cx="8458200" cy="1102519"/>
          </a:xfrm>
        </p:spPr>
        <p:txBody>
          <a:bodyPr>
            <a:normAutofit/>
          </a:bodyPr>
          <a:lstStyle/>
          <a:p>
            <a:r>
              <a:rPr lang="en-US" dirty="0"/>
              <a:t>Solidifying SBHC and School Collaboration to Provide Better Patient Care to Students</a:t>
            </a:r>
            <a:endParaRPr lang="en-US" dirty="0">
              <a:latin typeface="Arial Nova Light" panose="020B03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65409"/>
            <a:ext cx="4953000" cy="17526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Arial Nova Light" panose="020B0304020202020204" pitchFamily="34" charset="0"/>
              </a:rPr>
              <a:t>Kristin </a:t>
            </a:r>
            <a:r>
              <a:rPr lang="en-US" sz="2800" dirty="0" err="1">
                <a:solidFill>
                  <a:schemeClr val="accent2"/>
                </a:solidFill>
                <a:latin typeface="Arial Nova Light" panose="020B0304020202020204" pitchFamily="34" charset="0"/>
              </a:rPr>
              <a:t>Oreskovich</a:t>
            </a:r>
            <a:endParaRPr lang="en-US" sz="2800" dirty="0">
              <a:solidFill>
                <a:schemeClr val="accent2"/>
              </a:solidFill>
              <a:latin typeface="Arial Nova Light" panose="020B0304020202020204" pitchFamily="34" charset="0"/>
            </a:endParaRPr>
          </a:p>
          <a:p>
            <a:r>
              <a:rPr lang="en-US" sz="2800" dirty="0">
                <a:solidFill>
                  <a:schemeClr val="accent2"/>
                </a:solidFill>
                <a:latin typeface="Arial Nova Light" panose="020B0304020202020204" pitchFamily="34" charset="0"/>
              </a:rPr>
              <a:t>Jamie Duvall</a:t>
            </a:r>
          </a:p>
          <a:p>
            <a:r>
              <a:rPr lang="en-US" dirty="0">
                <a:solidFill>
                  <a:schemeClr val="accent2"/>
                </a:solidFill>
                <a:latin typeface="Arial Nova Light" panose="020B0304020202020204" pitchFamily="34" charset="0"/>
              </a:rPr>
              <a:t>November 9, 2021</a:t>
            </a:r>
          </a:p>
        </p:txBody>
      </p:sp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70DB9B-9153-4D14-AC0A-866FB87EC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48543"/>
            <a:ext cx="8229600" cy="4625993"/>
          </a:xfrm>
        </p:spPr>
        <p:txBody>
          <a:bodyPr vert="horz" lIns="91440" tIns="45720" rIns="91440" bIns="45720" anchor="t">
            <a:normAutofit/>
          </a:bodyPr>
          <a:lstStyle/>
          <a:p>
            <a:pPr indent="-191770"/>
            <a:r>
              <a:rPr lang="en-US" dirty="0">
                <a:latin typeface="Arial"/>
                <a:cs typeface="Arial"/>
              </a:rPr>
              <a:t>Comprehensive risk screening – which addresses most reasons for challenges with academic success and absenteeism</a:t>
            </a:r>
            <a:endParaRPr lang="en-US" dirty="0"/>
          </a:p>
          <a:p>
            <a:pPr marL="493395" lvl="1" indent="-184785"/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Home and School</a:t>
            </a:r>
          </a:p>
          <a:p>
            <a:pPr marL="493395" lvl="1" indent="-184785"/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Health Behaviors</a:t>
            </a:r>
          </a:p>
          <a:p>
            <a:pPr marL="493395" lvl="1" indent="-184785"/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Safety and Injuries</a:t>
            </a:r>
          </a:p>
          <a:p>
            <a:pPr marL="493395" lvl="1" indent="-184785"/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Feelings and Well-being</a:t>
            </a:r>
          </a:p>
          <a:p>
            <a:pPr marL="493395" lvl="1" indent="-184785"/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Sexual Health</a:t>
            </a:r>
          </a:p>
          <a:p>
            <a:pPr marL="493395" lvl="1" indent="-184785"/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Substance Use</a:t>
            </a:r>
          </a:p>
          <a:p>
            <a:pPr marL="493395" lvl="1" indent="-184785"/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Development and Future Plans</a:t>
            </a:r>
          </a:p>
          <a:p>
            <a:pPr marL="493395" lvl="1" indent="-184785"/>
            <a:endParaRPr lang="en-US" dirty="0">
              <a:solidFill>
                <a:srgbClr val="FF0000"/>
              </a:solidFill>
            </a:endParaRPr>
          </a:p>
          <a:p>
            <a:pPr indent="-191770"/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Provision of primary care and behavioral health care </a:t>
            </a:r>
            <a:endParaRPr lang="en-US" dirty="0">
              <a:solidFill>
                <a:schemeClr val="tx1"/>
              </a:solidFill>
            </a:endParaRPr>
          </a:p>
          <a:p>
            <a:pPr marL="8255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A3AE7B-A710-4CFA-B762-723B97340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2772"/>
            <a:ext cx="8229600" cy="1371600"/>
          </a:xfrm>
        </p:spPr>
        <p:txBody>
          <a:bodyPr/>
          <a:lstStyle/>
          <a:p>
            <a:r>
              <a:rPr lang="en-US" dirty="0">
                <a:cs typeface="Arial"/>
              </a:rPr>
              <a:t>SBHC can help students avoid absences and increase academic success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39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9177A4-BD77-4588-80BF-103574BE0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191770"/>
            <a:r>
              <a:rPr lang="en-US" dirty="0">
                <a:latin typeface="Arial"/>
                <a:cs typeface="Arial"/>
              </a:rPr>
              <a:t>SBHC asked a variety of school staff to complete survey</a:t>
            </a:r>
          </a:p>
          <a:p>
            <a:pPr indent="-191770"/>
            <a:r>
              <a:rPr lang="en-US" dirty="0">
                <a:latin typeface="Arial"/>
                <a:cs typeface="Arial"/>
              </a:rPr>
              <a:t>Do school staff know the SBHC is on campus</a:t>
            </a:r>
            <a:endParaRPr lang="en-US" dirty="0"/>
          </a:p>
          <a:p>
            <a:pPr indent="-191770"/>
            <a:r>
              <a:rPr lang="en-US" dirty="0">
                <a:latin typeface="Arial"/>
                <a:cs typeface="Arial"/>
              </a:rPr>
              <a:t>Do they make referrals to the SBHC</a:t>
            </a:r>
          </a:p>
          <a:p>
            <a:pPr indent="-191770"/>
            <a:r>
              <a:rPr lang="en-US" dirty="0">
                <a:latin typeface="Arial"/>
                <a:cs typeface="Arial"/>
              </a:rPr>
              <a:t>What are the reasons for referrals to the SBHC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2CCB4C-CCEF-4013-B5B4-802E776B6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School-SBHC Collaboration Survey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81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1E018-082C-4E2C-82CE-39308E46B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00" y="1143000"/>
            <a:ext cx="8686800" cy="1066800"/>
          </a:xfrm>
        </p:spPr>
        <p:txBody>
          <a:bodyPr anchor="ctr">
            <a:normAutofit/>
          </a:bodyPr>
          <a:lstStyle/>
          <a:p>
            <a:r>
              <a:rPr lang="en-US" b="0" i="0" dirty="0">
                <a:effectLst/>
              </a:rPr>
              <a:t>Diverse Responses From School Staff</a:t>
            </a: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4FC2853-F653-4429-A2FB-E83A9B4184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1600776"/>
              </p:ext>
            </p:extLst>
          </p:nvPr>
        </p:nvGraphicFramePr>
        <p:xfrm>
          <a:off x="1077912" y="2171700"/>
          <a:ext cx="6810375" cy="4325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DEFD185-984D-4C81-B5D1-5ABFE1D37E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7357144"/>
              </p:ext>
            </p:extLst>
          </p:nvPr>
        </p:nvGraphicFramePr>
        <p:xfrm>
          <a:off x="3785394" y="3429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247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F47631-A71D-4063-B9A2-82D661862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 anchor="ctr">
            <a:normAutofit/>
          </a:bodyPr>
          <a:lstStyle/>
          <a:p>
            <a:r>
              <a:rPr lang="en-US" b="0" i="0" dirty="0">
                <a:effectLst/>
              </a:rPr>
              <a:t>Diverse Responses From School Staff</a:t>
            </a: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A5FD761-C922-44CF-9D2A-D9D8F10EF164}"/>
              </a:ext>
            </a:extLst>
          </p:cNvPr>
          <p:cNvGraphicFramePr>
            <a:graphicFrameLocks/>
          </p:cNvGraphicFramePr>
          <p:nvPr/>
        </p:nvGraphicFramePr>
        <p:xfrm>
          <a:off x="457200" y="2249424"/>
          <a:ext cx="8229600" cy="4325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324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EB3F5-B020-44ED-B048-B6335E160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Awareness of SBHC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25FF293-DD90-4567-B4B7-D75557C845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9559251"/>
              </p:ext>
            </p:extLst>
          </p:nvPr>
        </p:nvGraphicFramePr>
        <p:xfrm>
          <a:off x="1851102" y="2304704"/>
          <a:ext cx="5441795" cy="3560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016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339B3C-3721-4DB5-9F8C-8BED4F864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18475"/>
            <a:ext cx="8229600" cy="1066800"/>
          </a:xfrm>
        </p:spPr>
        <p:txBody>
          <a:bodyPr/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Opportunities to Serve More Students</a:t>
            </a:r>
            <a:endParaRPr lang="en-US" dirty="0"/>
          </a:p>
        </p:txBody>
      </p:sp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023CBDB6-6678-4C31-8E92-783678B86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631" y="2156745"/>
            <a:ext cx="5842415" cy="43970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263C1B-A0CB-47F0-88A8-370D945A99A9}"/>
              </a:ext>
            </a:extLst>
          </p:cNvPr>
          <p:cNvSpPr txBox="1"/>
          <p:nvPr/>
        </p:nvSpPr>
        <p:spPr>
          <a:xfrm>
            <a:off x="1622840" y="1405235"/>
            <a:ext cx="92201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School staff report “Never” referring their students </a:t>
            </a:r>
          </a:p>
          <a:p>
            <a:r>
              <a:rPr lang="en-US" b="0" i="0" dirty="0">
                <a:effectLst/>
                <a:latin typeface="Arial" panose="020B0604020202020204" pitchFamily="34" charset="0"/>
              </a:rPr>
              <a:t>to the SBHC for these health services:</a:t>
            </a:r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2A977C1-4FE0-490C-8E30-16A53A776DA3}"/>
              </a:ext>
            </a:extLst>
          </p:cNvPr>
          <p:cNvSpPr/>
          <p:nvPr/>
        </p:nvSpPr>
        <p:spPr>
          <a:xfrm>
            <a:off x="2562225" y="2409825"/>
            <a:ext cx="1485900" cy="514350"/>
          </a:xfrm>
          <a:prstGeom prst="round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0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DFF271-4E4F-418A-84D7-CEF930608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531" y="1664770"/>
            <a:ext cx="6844937" cy="373036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en-US" dirty="0"/>
              <a:t>School staff perceptions of SBHCs are highly favorable.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909886-F102-4E88-A60B-D115B7F44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00" y="393700"/>
            <a:ext cx="8229600" cy="1066800"/>
          </a:xfrm>
        </p:spPr>
        <p:txBody>
          <a:bodyPr/>
          <a:lstStyle/>
          <a:p>
            <a:r>
              <a:rPr lang="en-US" dirty="0"/>
              <a:t>School Staff Perceptions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A01CB598-D252-42D0-9536-7FCD16FFA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29" y="2037806"/>
            <a:ext cx="8827540" cy="390570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87BE8BB-538F-487C-BCE0-2A6AD3BFCFE9}"/>
              </a:ext>
            </a:extLst>
          </p:cNvPr>
          <p:cNvSpPr/>
          <p:nvPr/>
        </p:nvSpPr>
        <p:spPr>
          <a:xfrm>
            <a:off x="317499" y="5712462"/>
            <a:ext cx="3819071" cy="257175"/>
          </a:xfrm>
          <a:prstGeom prst="round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3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4EC1F5D6-E5DF-4F81-9198-6D5CC41802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47872"/>
            <a:ext cx="8229600" cy="1728215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41498B-D9FB-465B-873C-186C8A287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 anchor="ctr">
            <a:normAutofit/>
          </a:bodyPr>
          <a:lstStyle/>
          <a:p>
            <a:r>
              <a:rPr lang="en-US" dirty="0"/>
              <a:t>SBHC School Involvement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D7DBE1-D978-47DE-B146-E60F31432E9D}"/>
              </a:ext>
            </a:extLst>
          </p:cNvPr>
          <p:cNvSpPr txBox="1"/>
          <p:nvPr/>
        </p:nvSpPr>
        <p:spPr>
          <a:xfrm>
            <a:off x="457200" y="2158344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SBHCs have an opportunity to become more involved at their school.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C4A8F8E-7376-49CB-9D3C-A16A30247D23}"/>
              </a:ext>
            </a:extLst>
          </p:cNvPr>
          <p:cNvSpPr/>
          <p:nvPr/>
        </p:nvSpPr>
        <p:spPr>
          <a:xfrm>
            <a:off x="326208" y="5038506"/>
            <a:ext cx="1720307" cy="257175"/>
          </a:xfrm>
          <a:prstGeom prst="round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A7DE21-552C-4F37-B0AA-09AF28B89D30}"/>
              </a:ext>
            </a:extLst>
          </p:cNvPr>
          <p:cNvSpPr txBox="1"/>
          <p:nvPr/>
        </p:nvSpPr>
        <p:spPr>
          <a:xfrm>
            <a:off x="457200" y="3059668"/>
            <a:ext cx="77096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555555"/>
                </a:solidFill>
                <a:effectLst/>
                <a:latin typeface="Fira Sans" panose="020B0503050000020004" pitchFamily="34" charset="0"/>
              </a:rPr>
              <a:t>How often does your SBHC participate in the following school activities?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85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2B34D-F3C0-468C-9C67-DCBCCB7F2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 anchor="ctr">
            <a:normAutofit/>
          </a:bodyPr>
          <a:lstStyle/>
          <a:p>
            <a:r>
              <a:rPr lang="en-US" dirty="0"/>
              <a:t>SBHC Collaboration with School Staff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6D98EC4-C4F2-4F92-88B9-A1055AE226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613259"/>
              </p:ext>
            </p:extLst>
          </p:nvPr>
        </p:nvGraphicFramePr>
        <p:xfrm>
          <a:off x="457200" y="2249424"/>
          <a:ext cx="8229600" cy="4325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45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C233D6-D87B-45CC-8B09-B6BA025E2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0194"/>
            <a:ext cx="5792598" cy="5204342"/>
          </a:xfrm>
        </p:spPr>
        <p:txBody>
          <a:bodyPr vert="horz" lIns="91440" tIns="45720" rIns="91440" bIns="45720" anchor="t">
            <a:normAutofit/>
          </a:bodyPr>
          <a:lstStyle/>
          <a:p>
            <a:pPr indent="-191770"/>
            <a:r>
              <a:rPr lang="en-US" dirty="0">
                <a:latin typeface="Arial"/>
                <a:cs typeface="Arial"/>
              </a:rPr>
              <a:t>Collaboration is key and on-going</a:t>
            </a:r>
            <a:endParaRPr lang="en-US" dirty="0"/>
          </a:p>
          <a:p>
            <a:pPr indent="-191770"/>
            <a:r>
              <a:rPr lang="en-US" dirty="0">
                <a:latin typeface="Arial"/>
                <a:cs typeface="Arial"/>
              </a:rPr>
              <a:t>SBHC - Understand your school  community’s needs</a:t>
            </a:r>
          </a:p>
          <a:p>
            <a:pPr indent="-191770"/>
            <a:r>
              <a:rPr lang="en-US" dirty="0">
                <a:latin typeface="Arial"/>
                <a:cs typeface="Arial"/>
              </a:rPr>
              <a:t>Communicate with school staff, have presence at school event – market your SBHC</a:t>
            </a:r>
          </a:p>
          <a:p>
            <a:pPr marL="493395" lvl="1" indent="-184785"/>
            <a:r>
              <a:rPr lang="en-US" dirty="0"/>
              <a:t>Hours of operation</a:t>
            </a:r>
          </a:p>
          <a:p>
            <a:pPr marL="493395" lvl="1" indent="-184785"/>
            <a:r>
              <a:rPr lang="en-US" dirty="0"/>
              <a:t>Services provided</a:t>
            </a:r>
          </a:p>
          <a:p>
            <a:pPr marL="493395" lvl="1" indent="-184785"/>
            <a:r>
              <a:rPr lang="en-US" dirty="0"/>
              <a:t>Referral process</a:t>
            </a:r>
          </a:p>
          <a:p>
            <a:pPr marL="493395" lvl="1" indent="-184785"/>
            <a:r>
              <a:rPr lang="en-US" dirty="0">
                <a:latin typeface="Arial"/>
                <a:cs typeface="Arial"/>
              </a:rPr>
              <a:t>Best time to pull students</a:t>
            </a:r>
          </a:p>
          <a:p>
            <a:pPr indent="-191770"/>
            <a:r>
              <a:rPr lang="en-US" dirty="0">
                <a:latin typeface="Arial"/>
                <a:cs typeface="Arial"/>
              </a:rPr>
              <a:t>School staff – visit SBHC to find out what they're all about</a:t>
            </a:r>
          </a:p>
          <a:p>
            <a:pPr indent="-191770"/>
            <a:r>
              <a:rPr lang="en-US" dirty="0">
                <a:latin typeface="Arial"/>
                <a:cs typeface="Arial"/>
              </a:rPr>
              <a:t>Remember of that healthy students are more successful learners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46FD14-9B87-42F6-9705-DFBBE2035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5489"/>
            <a:ext cx="8229600" cy="994392"/>
          </a:xfrm>
        </p:spPr>
        <p:txBody>
          <a:bodyPr/>
          <a:lstStyle/>
          <a:p>
            <a:r>
              <a:rPr lang="en-US" dirty="0"/>
              <a:t>Working Together to Close the Gap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ACE796E6-CA73-48DE-BC15-7CD118E90F98}"/>
              </a:ext>
            </a:extLst>
          </p:cNvPr>
          <p:cNvSpPr/>
          <p:nvPr/>
        </p:nvSpPr>
        <p:spPr>
          <a:xfrm>
            <a:off x="5615385" y="2448342"/>
            <a:ext cx="3335382" cy="183719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“I did not realize that all of these services are provided for our students”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63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9B6108-1094-400D-B8EE-738EC4010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conflicts of interest.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4ABA56-F787-43AD-BAE9-424AA2751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Conflicts of Interest</a:t>
            </a:r>
          </a:p>
        </p:txBody>
      </p:sp>
    </p:spTree>
    <p:extLst>
      <p:ext uri="{BB962C8B-B14F-4D97-AF65-F5344CB8AC3E}">
        <p14:creationId xmlns:p14="http://schemas.microsoft.com/office/powerpoint/2010/main" val="298352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C28AAC-F194-49B0-9671-E5C865447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5380"/>
            <a:ext cx="8229600" cy="1913620"/>
          </a:xfrm>
        </p:spPr>
        <p:txBody>
          <a:bodyPr vert="horz" lIns="91440" tIns="45720" rIns="91440" bIns="45720" anchor="t">
            <a:normAutofit/>
          </a:bodyPr>
          <a:lstStyle/>
          <a:p>
            <a:pPr indent="-191770"/>
            <a:r>
              <a:rPr lang="en-US" b="0" i="0" dirty="0">
                <a:effectLst/>
                <a:latin typeface="Arial" panose="020B0604020202020204" pitchFamily="34" charset="0"/>
              </a:rPr>
              <a:t>SBHCs and schools share a common goal: supporting student success in school</a:t>
            </a:r>
            <a:endParaRPr lang="en-US" dirty="0"/>
          </a:p>
          <a:p>
            <a:pPr indent="-191770"/>
            <a:r>
              <a:rPr lang="en-US" dirty="0">
                <a:latin typeface="Arial"/>
                <a:cs typeface="Arial"/>
              </a:rPr>
              <a:t>The benefits of collaboration are too important for schools and SBHC to not work together on a consistent and regular basis</a:t>
            </a:r>
            <a:endParaRPr lang="en-US" dirty="0"/>
          </a:p>
          <a:p>
            <a:pPr marL="82550" indent="0">
              <a:buNone/>
            </a:pPr>
            <a:endParaRPr lang="en-US" b="0" i="0" dirty="0">
              <a:effectLst/>
            </a:endParaRPr>
          </a:p>
          <a:p>
            <a:pPr marL="308610" lvl="1" indent="0">
              <a:buNone/>
            </a:pPr>
            <a:endParaRPr lang="en-US" b="0" i="0" dirty="0">
              <a:effectLst/>
              <a:latin typeface="Arial"/>
              <a:cs typeface="Arial"/>
            </a:endParaRPr>
          </a:p>
          <a:p>
            <a:pPr marL="308610" lvl="1" indent="0">
              <a:buNone/>
            </a:pPr>
            <a:endParaRPr lang="en-US" b="0" i="0" dirty="0">
              <a:effectLst/>
              <a:latin typeface="Arial"/>
              <a:cs typeface="Arial"/>
            </a:endParaRPr>
          </a:p>
          <a:p>
            <a:pPr marL="308610" lvl="1" indent="0">
              <a:buNone/>
            </a:pPr>
            <a:endParaRPr lang="en-US" b="0" i="0" dirty="0">
              <a:effectLst/>
              <a:latin typeface="Arial"/>
              <a:cs typeface="Arial"/>
            </a:endParaRPr>
          </a:p>
          <a:p>
            <a:pPr marL="493395" lvl="1" indent="-184785"/>
            <a:endParaRPr lang="en-US" dirty="0">
              <a:latin typeface="Arial"/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49C67A-2957-4D9D-9A9B-A0BD6ED31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7751"/>
            <a:ext cx="8229600" cy="1146879"/>
          </a:xfrm>
        </p:spPr>
        <p:txBody>
          <a:bodyPr/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Importance of SBHC and School Collaboration</a:t>
            </a:r>
            <a:endParaRPr lang="en-US" dirty="0"/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E3895FF2-7D8F-4B81-822D-C0408E1B42E2}"/>
              </a:ext>
            </a:extLst>
          </p:cNvPr>
          <p:cNvSpPr/>
          <p:nvPr/>
        </p:nvSpPr>
        <p:spPr>
          <a:xfrm>
            <a:off x="3863288" y="2876183"/>
            <a:ext cx="2844570" cy="215153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cs typeface="Arial"/>
              </a:rPr>
              <a:t>Better Social Functioning</a:t>
            </a:r>
          </a:p>
        </p:txBody>
      </p:sp>
      <p:sp>
        <p:nvSpPr>
          <p:cNvPr id="8" name="Star: 7 Points 7">
            <a:extLst>
              <a:ext uri="{FF2B5EF4-FFF2-40B4-BE49-F238E27FC236}">
                <a16:creationId xmlns:a16="http://schemas.microsoft.com/office/drawing/2014/main" id="{DAEC6F4F-1248-4204-9E00-FEC87588B44B}"/>
              </a:ext>
            </a:extLst>
          </p:cNvPr>
          <p:cNvSpPr/>
          <p:nvPr/>
        </p:nvSpPr>
        <p:spPr>
          <a:xfrm>
            <a:off x="1463857" y="3192035"/>
            <a:ext cx="2699754" cy="1944651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cs typeface="Arial"/>
              </a:rPr>
              <a:t>Enhanced Academic Performance</a:t>
            </a:r>
          </a:p>
        </p:txBody>
      </p:sp>
      <p:sp>
        <p:nvSpPr>
          <p:cNvPr id="10" name="Explosion: 14 Points 9">
            <a:extLst>
              <a:ext uri="{FF2B5EF4-FFF2-40B4-BE49-F238E27FC236}">
                <a16:creationId xmlns:a16="http://schemas.microsoft.com/office/drawing/2014/main" id="{4EFD11A2-CBA7-468E-BAC8-EB27B77DDB90}"/>
              </a:ext>
            </a:extLst>
          </p:cNvPr>
          <p:cNvSpPr/>
          <p:nvPr/>
        </p:nvSpPr>
        <p:spPr>
          <a:xfrm>
            <a:off x="2793822" y="4563182"/>
            <a:ext cx="3216948" cy="206877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cs typeface="Arial"/>
              </a:rPr>
              <a:t>Increased Life Expectancy</a:t>
            </a:r>
            <a:endParaRPr lang="en-US" dirty="0"/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252EA3DC-6FD7-4BDB-B5FF-3EF6344DDE82}"/>
              </a:ext>
            </a:extLst>
          </p:cNvPr>
          <p:cNvSpPr/>
          <p:nvPr/>
        </p:nvSpPr>
        <p:spPr>
          <a:xfrm>
            <a:off x="-36045" y="3982030"/>
            <a:ext cx="2472189" cy="241012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cs typeface="Arial"/>
              </a:rPr>
              <a:t>Better Overall Health</a:t>
            </a:r>
            <a:endParaRPr lang="en-US" dirty="0"/>
          </a:p>
        </p:txBody>
      </p:sp>
      <p:sp>
        <p:nvSpPr>
          <p:cNvPr id="12" name="Explosion: 14 Points 11">
            <a:extLst>
              <a:ext uri="{FF2B5EF4-FFF2-40B4-BE49-F238E27FC236}">
                <a16:creationId xmlns:a16="http://schemas.microsoft.com/office/drawing/2014/main" id="{5772748D-BF34-48C2-A329-113993766BF0}"/>
              </a:ext>
            </a:extLst>
          </p:cNvPr>
          <p:cNvSpPr/>
          <p:nvPr/>
        </p:nvSpPr>
        <p:spPr>
          <a:xfrm>
            <a:off x="6684612" y="2627931"/>
            <a:ext cx="2461844" cy="239978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cs typeface="Arial"/>
              </a:rPr>
              <a:t>Higher Adult Income</a:t>
            </a:r>
            <a:endParaRPr lang="en-US" dirty="0"/>
          </a:p>
        </p:txBody>
      </p:sp>
      <p:sp>
        <p:nvSpPr>
          <p:cNvPr id="13" name="Star: 7 Points 12">
            <a:extLst>
              <a:ext uri="{FF2B5EF4-FFF2-40B4-BE49-F238E27FC236}">
                <a16:creationId xmlns:a16="http://schemas.microsoft.com/office/drawing/2014/main" id="{D8A29DAE-31EC-4E52-861B-06A48ED8FAAC}"/>
              </a:ext>
            </a:extLst>
          </p:cNvPr>
          <p:cNvSpPr/>
          <p:nvPr/>
        </p:nvSpPr>
        <p:spPr>
          <a:xfrm>
            <a:off x="5654419" y="4563182"/>
            <a:ext cx="2399782" cy="191362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cs typeface="Arial"/>
              </a:rPr>
              <a:t>Improved Graduation Rates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69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65CBC-126B-4CE6-B766-4DEA43A23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62917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5B8DE-5B0D-4A13-8090-320E8B649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653143"/>
            <a:ext cx="7772400" cy="631371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BAA93F-CFC7-4DF3-93C1-835AF3DCF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1284513"/>
            <a:ext cx="7772400" cy="5148943"/>
          </a:xfrm>
        </p:spPr>
        <p:txBody>
          <a:bodyPr>
            <a:normAutofit fontScale="70000" lnSpcReduction="20000"/>
          </a:bodyPr>
          <a:lstStyle/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Allen, C. W., Diamond-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Myrsten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S., &amp; Rollins, L. K. (2018, December 15). </a:t>
            </a:r>
            <a:r>
              <a:rPr lang="en-US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School absenteeism in children and adolescents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American Family Physician. Retrieved November 4, 2021, from https://www.aafp.org/afp/2018/1215/p738.html. 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Centers for Disease Control and Prevention. (2017, September 7). </a:t>
            </a:r>
            <a:r>
              <a:rPr lang="en-US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Health-related behaviors and academic achievement among high school students - United States, 2015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Centers for Disease Control and Prevention. Retrieved November 4, 2021, from https://www.cdc.gov/mmwr/volumes/66/wr/mm6635a1.htm. 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Rattermann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 J.,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Angelov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A.,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Reddicks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T., &amp; Monk, J. (2021). Advancing Health Equity by addressing Social Determinants of Health: Using Health Data to improve educational outcomes. </a:t>
            </a:r>
            <a:r>
              <a:rPr lang="en-US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PLOS ONE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(3). https://doi.org/10.1371/journal.pone.0247909 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Roy, B.,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Kiefe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C. I., Jacobs, D. R., Goff, D. C., Lloyd-Jones, D.,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Shikany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J. M., Reis, J. P., Gordon-Larsen, P., &amp; Lewis, C. E. (2020). Education, race/ethnicity, and causes of premature mortality among middle-aged adults in 4 US urban communities: Results from Cardia, 1985–2017. </a:t>
            </a:r>
            <a:r>
              <a:rPr lang="en-US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American Journal of Public Health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110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(4), 530–536. https://doi.org/10.2105/ajph.2019.305506 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73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269D1-7913-4B13-A4A2-587A649F8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8086"/>
            <a:ext cx="8229600" cy="1121228"/>
          </a:xfrm>
        </p:spPr>
        <p:txBody>
          <a:bodyPr/>
          <a:lstStyle/>
          <a:p>
            <a:r>
              <a:rPr lang="en-US" b="1" dirty="0"/>
              <a:t>Breakout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CE043-2934-4278-9819-678F639D6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89314"/>
            <a:ext cx="8229600" cy="4985222"/>
          </a:xfrm>
        </p:spPr>
        <p:txBody>
          <a:bodyPr/>
          <a:lstStyle/>
          <a:p>
            <a:pPr indent="-191770"/>
            <a:r>
              <a:rPr lang="en-US" dirty="0">
                <a:latin typeface="Arial"/>
                <a:cs typeface="Arial"/>
              </a:rPr>
              <a:t>Do you have a SBHC?</a:t>
            </a:r>
          </a:p>
          <a:p>
            <a:pPr indent="-191770"/>
            <a:r>
              <a:rPr lang="en-US" dirty="0">
                <a:latin typeface="Arial"/>
                <a:cs typeface="Arial"/>
              </a:rPr>
              <a:t>What is your role in the school or SBHC?</a:t>
            </a:r>
            <a:endParaRPr lang="en-US" dirty="0"/>
          </a:p>
          <a:p>
            <a:pPr indent="-191770"/>
            <a:r>
              <a:rPr lang="en-US" dirty="0">
                <a:latin typeface="Arial"/>
                <a:cs typeface="Arial"/>
              </a:rPr>
              <a:t>How do you currently partner with school nurses, counselors, health assistants, teachers, administration for student health and success?</a:t>
            </a:r>
          </a:p>
          <a:p>
            <a:pPr indent="-191770"/>
            <a:r>
              <a:rPr lang="en-US" dirty="0">
                <a:latin typeface="Arial"/>
                <a:cs typeface="Arial"/>
              </a:rPr>
              <a:t>What can be done at your school to improve health and academic outcomes for students?</a:t>
            </a:r>
          </a:p>
          <a:p>
            <a:pPr indent="-191770"/>
            <a:endParaRPr lang="en-US" dirty="0">
              <a:latin typeface="Arial"/>
              <a:cs typeface="Arial"/>
            </a:endParaRPr>
          </a:p>
          <a:p>
            <a:pPr indent="-191770"/>
            <a:endParaRPr lang="en-US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02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6414C7-E123-4D0F-B0F6-8EDC9E2A6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sz="1800" dirty="0">
                <a:effectLst/>
              </a:rPr>
              <a:t>Describe common areas where collaboration can be improved between the schools and SBHCs.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sz="1800" dirty="0">
                <a:effectLst/>
              </a:rPr>
              <a:t>List three reasons for student absenteeism and how SBHC may help address the issue.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sz="1800" dirty="0">
                <a:effectLst/>
              </a:rPr>
              <a:t>Identify opportunities for schools and SBHCs to work together to help students succeed. 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D8EB9B-464E-41DC-82FE-C67CB3BFD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398421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86A6F5-6B60-4B58-AD03-219AF9696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pPr indent="-191770"/>
            <a:r>
              <a:rPr lang="en-US" dirty="0">
                <a:latin typeface="Arial"/>
                <a:cs typeface="Arial"/>
              </a:rPr>
              <a:t>Increased visits to a school nurse for somatic complaints is correlated with lower academic achievement (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Ratterman, et al, 2021)</a:t>
            </a:r>
            <a:endParaRPr lang="en-US" dirty="0">
              <a:solidFill>
                <a:schemeClr val="tx1"/>
              </a:solidFill>
            </a:endParaRPr>
          </a:p>
          <a:p>
            <a:pPr indent="-191770"/>
            <a:r>
              <a:rPr lang="en-US" dirty="0">
                <a:latin typeface="Arial"/>
                <a:cs typeface="Arial"/>
              </a:rPr>
              <a:t>Lower levels of education attainment is a predictor of earlier death (Roy, et al, 2020)</a:t>
            </a:r>
            <a:endParaRPr lang="en-US" dirty="0"/>
          </a:p>
          <a:p>
            <a:pPr marL="493395" lvl="1" indent="-184785"/>
            <a:r>
              <a:rPr lang="en-US" dirty="0">
                <a:latin typeface="Arial"/>
                <a:cs typeface="Arial"/>
              </a:rPr>
              <a:t>CARDIA (coronary artery risk development in young adults) study has followed the same cohort of over 5000 people from 1985 to 2017</a:t>
            </a:r>
            <a:endParaRPr lang="en-US" dirty="0"/>
          </a:p>
          <a:p>
            <a:pPr marL="493395" lvl="1" indent="-184785"/>
            <a:r>
              <a:rPr lang="en-US" dirty="0">
                <a:latin typeface="Arial"/>
                <a:cs typeface="Arial"/>
              </a:rPr>
              <a:t>Each level of education attainment, I.e., high school or less, some college, college completion, was associated with 1.37 fewer years per life lost</a:t>
            </a:r>
            <a:endParaRPr lang="en-US" dirty="0"/>
          </a:p>
          <a:p>
            <a:pPr marL="493395" lvl="1" indent="-184785"/>
            <a:endParaRPr lang="en-US" dirty="0"/>
          </a:p>
          <a:p>
            <a:pPr indent="-191770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D0A365-1B18-4E1F-8963-995B0124A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Health and Education Go Together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73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>
            <a:extLst>
              <a:ext uri="{FF2B5EF4-FFF2-40B4-BE49-F238E27FC236}">
                <a16:creationId xmlns:a16="http://schemas.microsoft.com/office/drawing/2014/main" id="{3065D18B-2090-445F-8A2A-D0A729B25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80" y="459720"/>
            <a:ext cx="8881393" cy="568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86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8F3CF2-102E-4507-AB1A-72A6378B6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191770"/>
            <a:r>
              <a:rPr lang="en-US" dirty="0">
                <a:latin typeface="Arial"/>
                <a:cs typeface="Arial"/>
              </a:rPr>
              <a:t>Graduation rates</a:t>
            </a:r>
            <a:endParaRPr lang="en-US" dirty="0"/>
          </a:p>
          <a:p>
            <a:pPr indent="-191770"/>
            <a:r>
              <a:rPr lang="en-US" dirty="0">
                <a:latin typeface="Arial"/>
                <a:cs typeface="Arial"/>
              </a:rPr>
              <a:t>Academic performance</a:t>
            </a:r>
            <a:endParaRPr lang="en-US" dirty="0"/>
          </a:p>
          <a:p>
            <a:pPr indent="-191770"/>
            <a:r>
              <a:rPr lang="en-US" dirty="0">
                <a:latin typeface="Arial"/>
                <a:cs typeface="Arial"/>
              </a:rPr>
              <a:t>Social functioning</a:t>
            </a:r>
            <a:endParaRPr lang="en-US" dirty="0"/>
          </a:p>
          <a:p>
            <a:pPr indent="-191770"/>
            <a:r>
              <a:rPr lang="en-US" dirty="0">
                <a:latin typeface="Arial"/>
                <a:cs typeface="Arial"/>
              </a:rPr>
              <a:t>Adult income</a:t>
            </a:r>
          </a:p>
          <a:p>
            <a:pPr indent="-191770"/>
            <a:r>
              <a:rPr lang="en-US" dirty="0">
                <a:latin typeface="Arial"/>
                <a:cs typeface="Arial"/>
              </a:rPr>
              <a:t>Overall health </a:t>
            </a:r>
          </a:p>
          <a:p>
            <a:pPr indent="-191770"/>
            <a:r>
              <a:rPr lang="en-US" dirty="0">
                <a:latin typeface="Arial"/>
                <a:cs typeface="Arial"/>
              </a:rPr>
              <a:t>Life expectancy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D31430-EEEB-4444-88E7-081A3F622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</a:bodyPr>
          <a:lstStyle/>
          <a:p>
            <a:r>
              <a:rPr lang="en-US" dirty="0">
                <a:ea typeface="+mj-lt"/>
                <a:cs typeface="+mj-lt"/>
              </a:rPr>
              <a:t>Long and Short-Term Negative Effects of Chronic Absenteeism  (Allen, et al, 2018)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21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83DBC7-9D76-4077-941B-9F6864580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7279"/>
            <a:ext cx="8229600" cy="4947257"/>
          </a:xfrm>
        </p:spPr>
        <p:txBody>
          <a:bodyPr>
            <a:normAutofit/>
          </a:bodyPr>
          <a:lstStyle/>
          <a:p>
            <a:pPr indent="-191770"/>
            <a:r>
              <a:rPr lang="en-US" dirty="0">
                <a:latin typeface="Arial"/>
                <a:cs typeface="Arial"/>
              </a:rPr>
              <a:t>Bullying or perceived lack of safety at school</a:t>
            </a:r>
          </a:p>
          <a:p>
            <a:pPr indent="-191770"/>
            <a:r>
              <a:rPr lang="en-US" dirty="0">
                <a:latin typeface="Arial"/>
                <a:cs typeface="Arial"/>
              </a:rPr>
              <a:t>Chronic illness, e.g., asthma, diabetes, obesity</a:t>
            </a:r>
            <a:endParaRPr lang="en-US" dirty="0"/>
          </a:p>
          <a:p>
            <a:pPr indent="-191770"/>
            <a:r>
              <a:rPr lang="en-US" dirty="0">
                <a:latin typeface="Arial"/>
                <a:cs typeface="Arial"/>
              </a:rPr>
              <a:t>Did not attend center-based pre-school</a:t>
            </a:r>
          </a:p>
          <a:p>
            <a:pPr indent="-191770"/>
            <a:r>
              <a:rPr lang="en-US" dirty="0">
                <a:latin typeface="Arial"/>
                <a:cs typeface="Arial"/>
              </a:rPr>
              <a:t>Disability or special ed.</a:t>
            </a:r>
            <a:endParaRPr lang="en-US" dirty="0"/>
          </a:p>
          <a:p>
            <a:pPr indent="-191770"/>
            <a:r>
              <a:rPr lang="en-US" dirty="0">
                <a:latin typeface="Arial"/>
                <a:cs typeface="Arial"/>
              </a:rPr>
              <a:t>Exposure to tobacco smoke (for children with asthma)</a:t>
            </a:r>
          </a:p>
          <a:p>
            <a:pPr indent="-191770"/>
            <a:r>
              <a:rPr lang="en-US" dirty="0">
                <a:latin typeface="Arial"/>
                <a:cs typeface="Arial"/>
              </a:rPr>
              <a:t>Exposure to violence</a:t>
            </a:r>
            <a:endParaRPr lang="en-US" dirty="0"/>
          </a:p>
          <a:p>
            <a:pPr indent="-191770"/>
            <a:r>
              <a:rPr lang="en-US" dirty="0">
                <a:latin typeface="Arial"/>
                <a:cs typeface="Arial"/>
              </a:rPr>
              <a:t>History of frequent absences</a:t>
            </a:r>
          </a:p>
          <a:p>
            <a:pPr indent="-191770"/>
            <a:r>
              <a:rPr lang="en-US" dirty="0">
                <a:latin typeface="Arial"/>
                <a:cs typeface="Arial"/>
              </a:rPr>
              <a:t>Lack of access to medical or dental care</a:t>
            </a:r>
            <a:endParaRPr lang="en-US" dirty="0"/>
          </a:p>
          <a:p>
            <a:pPr indent="-191770"/>
            <a:r>
              <a:rPr lang="en-US" dirty="0">
                <a:latin typeface="Arial"/>
                <a:cs typeface="Arial"/>
              </a:rPr>
              <a:t>History of poor academic performance</a:t>
            </a:r>
          </a:p>
          <a:p>
            <a:pPr indent="-191770"/>
            <a:r>
              <a:rPr lang="en-US" dirty="0">
                <a:latin typeface="Arial"/>
                <a:cs typeface="Arial"/>
              </a:rPr>
              <a:t>Mental health conditions, e.g., depression, anxiety, ADHD, behavioral problems</a:t>
            </a:r>
          </a:p>
          <a:p>
            <a:pPr indent="-191770"/>
            <a:r>
              <a:rPr lang="en-US" dirty="0">
                <a:latin typeface="Arial"/>
                <a:cs typeface="Arial"/>
              </a:rPr>
              <a:t>Pregnancy or parenthood</a:t>
            </a:r>
          </a:p>
          <a:p>
            <a:pPr indent="-191770"/>
            <a:r>
              <a:rPr lang="en-US" dirty="0">
                <a:latin typeface="Arial"/>
                <a:cs typeface="Arial"/>
              </a:rPr>
              <a:t>Substance use</a:t>
            </a:r>
          </a:p>
          <a:p>
            <a:pPr indent="-191770"/>
            <a:r>
              <a:rPr lang="en-US" dirty="0">
                <a:latin typeface="Arial"/>
                <a:cs typeface="Arial"/>
              </a:rPr>
              <a:t>Sleep deficiency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2CC6D3-B1C3-42CB-87C6-D5A20AF0A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1033"/>
            <a:ext cx="8229600" cy="1288562"/>
          </a:xfrm>
        </p:spPr>
        <p:txBody>
          <a:bodyPr vert="horz" lIns="91440" tIns="45720" rIns="91440" bIns="45720" anchor="ctr">
            <a:normAutofit/>
          </a:bodyPr>
          <a:lstStyle/>
          <a:p>
            <a:r>
              <a:rPr lang="en-US" dirty="0">
                <a:cs typeface="Arial"/>
              </a:rPr>
              <a:t>Individual Factors Associated with Chronic Absenteeism (Allen, et al, 2018)</a:t>
            </a:r>
            <a:endParaRPr lang="en-US" dirty="0">
              <a:ea typeface="+mj-lt"/>
              <a:cs typeface="+mj-lt"/>
            </a:endParaRPr>
          </a:p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476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DABB6E-E995-4E96-856A-84C76D679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4371"/>
            <a:ext cx="8229600" cy="4800165"/>
          </a:xfrm>
        </p:spPr>
        <p:txBody>
          <a:bodyPr/>
          <a:lstStyle/>
          <a:p>
            <a:pPr indent="-191770"/>
            <a:r>
              <a:rPr lang="en-US" dirty="0">
                <a:latin typeface="Arial"/>
                <a:cs typeface="Arial"/>
              </a:rPr>
              <a:t>Student has caregiving responsibilities at home</a:t>
            </a:r>
            <a:endParaRPr lang="en-US" dirty="0"/>
          </a:p>
          <a:p>
            <a:pPr indent="-191770"/>
            <a:r>
              <a:rPr lang="en-US" dirty="0">
                <a:latin typeface="Arial"/>
                <a:cs typeface="Arial"/>
              </a:rPr>
              <a:t>Food insecurity</a:t>
            </a:r>
          </a:p>
          <a:p>
            <a:pPr indent="-191770"/>
            <a:r>
              <a:rPr lang="en-US" dirty="0">
                <a:latin typeface="Arial"/>
                <a:cs typeface="Arial"/>
              </a:rPr>
              <a:t>Health problems in family members</a:t>
            </a:r>
          </a:p>
          <a:p>
            <a:pPr indent="-191770"/>
            <a:r>
              <a:rPr lang="en-US" dirty="0">
                <a:latin typeface="Arial"/>
                <a:cs typeface="Arial"/>
              </a:rPr>
              <a:t>Housing instability or homelessness</a:t>
            </a:r>
          </a:p>
          <a:p>
            <a:pPr indent="-191770"/>
            <a:r>
              <a:rPr lang="en-US" dirty="0">
                <a:latin typeface="Arial"/>
                <a:cs typeface="Arial"/>
              </a:rPr>
              <a:t>Lack of structure or supervision</a:t>
            </a:r>
          </a:p>
          <a:p>
            <a:pPr indent="-191770"/>
            <a:r>
              <a:rPr lang="en-US" dirty="0">
                <a:latin typeface="Arial"/>
                <a:cs typeface="Arial"/>
              </a:rPr>
              <a:t>Parent did not go to college</a:t>
            </a:r>
          </a:p>
          <a:p>
            <a:pPr indent="-191770"/>
            <a:r>
              <a:rPr lang="en-US" dirty="0">
                <a:latin typeface="Arial"/>
                <a:cs typeface="Arial"/>
              </a:rPr>
              <a:t>Parent had negative school experiences</a:t>
            </a:r>
          </a:p>
          <a:p>
            <a:pPr indent="-191770"/>
            <a:r>
              <a:rPr lang="en-US" dirty="0">
                <a:latin typeface="Arial"/>
                <a:cs typeface="Arial"/>
              </a:rPr>
              <a:t>Parent incarcerated</a:t>
            </a:r>
          </a:p>
          <a:p>
            <a:pPr indent="-191770"/>
            <a:r>
              <a:rPr lang="en-US" dirty="0">
                <a:latin typeface="Arial"/>
                <a:cs typeface="Arial"/>
              </a:rPr>
              <a:t>Parent unemployed</a:t>
            </a:r>
          </a:p>
          <a:p>
            <a:pPr indent="-191770"/>
            <a:r>
              <a:rPr lang="en-US" dirty="0">
                <a:latin typeface="Arial"/>
                <a:cs typeface="Arial"/>
              </a:rPr>
              <a:t>Parent works night shift or has multiple jobs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963046-F192-478D-A900-0A44C7746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45537"/>
            <a:ext cx="8229600" cy="970897"/>
          </a:xfrm>
        </p:spPr>
        <p:txBody>
          <a:bodyPr vert="horz" lIns="91440" tIns="45720" rIns="91440" bIns="45720" anchor="ctr">
            <a:normAutofit fontScale="90000"/>
          </a:bodyPr>
          <a:lstStyle/>
          <a:p>
            <a:r>
              <a:rPr lang="en-US" dirty="0">
                <a:cs typeface="Arial"/>
              </a:rPr>
              <a:t>Family Factors Associated with Chronic Absenteeism (Allen, et al, 2018)</a:t>
            </a:r>
            <a:endParaRPr lang="en-US" dirty="0">
              <a:ea typeface="+mj-lt"/>
              <a:cs typeface="+mj-lt"/>
            </a:endParaRPr>
          </a:p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386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16DB3F-E939-42DC-A7D5-1B794869F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50570"/>
            <a:ext cx="8229600" cy="4723965"/>
          </a:xfrm>
        </p:spPr>
        <p:txBody>
          <a:bodyPr/>
          <a:lstStyle/>
          <a:p>
            <a:pPr indent="-191770"/>
            <a:r>
              <a:rPr lang="en-US" dirty="0">
                <a:latin typeface="Arial"/>
                <a:cs typeface="Arial"/>
              </a:rPr>
              <a:t>Cultural barriers</a:t>
            </a:r>
          </a:p>
          <a:p>
            <a:pPr indent="-191770"/>
            <a:r>
              <a:rPr lang="en-US" dirty="0">
                <a:latin typeface="Arial"/>
                <a:cs typeface="Arial"/>
              </a:rPr>
              <a:t>Economic disadvantage</a:t>
            </a:r>
          </a:p>
          <a:p>
            <a:pPr indent="-191770"/>
            <a:r>
              <a:rPr lang="en-US" dirty="0">
                <a:latin typeface="Arial"/>
                <a:cs typeface="Arial"/>
              </a:rPr>
              <a:t>Member of socially vulnerable group, e.g., LGBTQI</a:t>
            </a:r>
          </a:p>
          <a:p>
            <a:pPr indent="-191770"/>
            <a:r>
              <a:rPr lang="en-US" dirty="0">
                <a:latin typeface="Arial"/>
                <a:cs typeface="Arial"/>
              </a:rPr>
              <a:t>Non-white race</a:t>
            </a:r>
          </a:p>
          <a:p>
            <a:pPr indent="-191770"/>
            <a:r>
              <a:rPr lang="en-US" dirty="0">
                <a:latin typeface="Arial"/>
                <a:cs typeface="Arial"/>
              </a:rPr>
              <a:t>School factors, e.g., quality of air, no outdoor space, no school nurse, poor school climate</a:t>
            </a:r>
          </a:p>
          <a:p>
            <a:pPr indent="-191770"/>
            <a:r>
              <a:rPr lang="en-US" dirty="0">
                <a:latin typeface="Arial"/>
                <a:cs typeface="Arial"/>
              </a:rPr>
              <a:t>Unreliable school transportation</a:t>
            </a:r>
            <a:endParaRPr lang="en-US" dirty="0"/>
          </a:p>
          <a:p>
            <a:pPr indent="-191770"/>
            <a:r>
              <a:rPr lang="en-US" dirty="0">
                <a:latin typeface="Arial"/>
                <a:cs typeface="Arial"/>
              </a:rPr>
              <a:t>Unsafe route to school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B855D6-D980-4AD8-88BC-17668EF80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4544"/>
            <a:ext cx="8229600" cy="1614504"/>
          </a:xfrm>
        </p:spPr>
        <p:txBody>
          <a:bodyPr vert="horz" lIns="91440" tIns="45720" rIns="91440" bIns="45720" anchor="ctr">
            <a:normAutofit/>
          </a:bodyPr>
          <a:lstStyle/>
          <a:p>
            <a:r>
              <a:rPr lang="en-US" dirty="0">
                <a:cs typeface="Arial"/>
              </a:rPr>
              <a:t>School and Community Factors Associated with Chronic Absenteeism (Allen, et al, 2018)</a:t>
            </a:r>
            <a:endParaRPr lang="en-US" dirty="0">
              <a:ea typeface="+mj-lt"/>
              <a:cs typeface="+mj-lt"/>
            </a:endParaRPr>
          </a:p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809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ining presentation">
  <a:themeElements>
    <a:clrScheme name="Apex Colors">
      <a:dk1>
        <a:srgbClr val="464D52"/>
      </a:dk1>
      <a:lt1>
        <a:sysClr val="window" lastClr="FFFFFF"/>
      </a:lt1>
      <a:dk2>
        <a:srgbClr val="A3ADAE"/>
      </a:dk2>
      <a:lt2>
        <a:srgbClr val="E5E4E4"/>
      </a:lt2>
      <a:accent1>
        <a:srgbClr val="B2D33E"/>
      </a:accent1>
      <a:accent2>
        <a:srgbClr val="464D52"/>
      </a:accent2>
      <a:accent3>
        <a:srgbClr val="F47920"/>
      </a:accent3>
      <a:accent4>
        <a:srgbClr val="D09B2C"/>
      </a:accent4>
      <a:accent5>
        <a:srgbClr val="A3ADAE"/>
      </a:accent5>
      <a:accent6>
        <a:srgbClr val="E5E4E4"/>
      </a:accent6>
      <a:hlink>
        <a:srgbClr val="FFFFF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ining presentation.potx" id="{7B9FCAFE-DDE5-4198-9987-54DFCAD80598}" vid="{6015A8B0-C387-4E39-945C-0F39E3EB10B6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659321573F084DB2881B3CE9F0ABBA" ma:contentTypeVersion="5" ma:contentTypeDescription="Create a new document." ma:contentTypeScope="" ma:versionID="ac7c3b6596bffc31b4b7866404e0f8eb">
  <xsd:schema xmlns:xsd="http://www.w3.org/2001/XMLSchema" xmlns:xs="http://www.w3.org/2001/XMLSchema" xmlns:p="http://schemas.microsoft.com/office/2006/metadata/properties" xmlns:ns3="aae71963-4479-4baa-ba9f-db18a2f937d6" xmlns:ns4="277d23b3-3161-40fa-9498-b9d32552a594" targetNamespace="http://schemas.microsoft.com/office/2006/metadata/properties" ma:root="true" ma:fieldsID="3480f2d4e5cffbf21dba5baa17762c10" ns3:_="" ns4:_="">
    <xsd:import namespace="aae71963-4479-4baa-ba9f-db18a2f937d6"/>
    <xsd:import namespace="277d23b3-3161-40fa-9498-b9d32552a59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e71963-4479-4baa-ba9f-db18a2f937d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7d23b3-3161-40fa-9498-b9d32552a5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38E94AC-E302-4A11-B1FB-E1FA1E416A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C3B05D-1DBD-4F02-860A-C14EE6FFF7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e71963-4479-4baa-ba9f-db18a2f937d6"/>
    <ds:schemaRef ds:uri="277d23b3-3161-40fa-9498-b9d32552a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69DC236-1C63-4B52-AC09-893889803254}">
  <ds:schemaRefs>
    <ds:schemaRef ds:uri="http://schemas.openxmlformats.org/package/2006/metadata/core-properties"/>
    <ds:schemaRef ds:uri="http://schemas.microsoft.com/office/2006/metadata/properties"/>
    <ds:schemaRef ds:uri="277d23b3-3161-40fa-9498-b9d32552a594"/>
    <ds:schemaRef ds:uri="http://schemas.microsoft.com/office/2006/documentManagement/types"/>
    <ds:schemaRef ds:uri="http://www.w3.org/XML/1998/namespace"/>
    <ds:schemaRef ds:uri="http://purl.org/dc/elements/1.1/"/>
    <ds:schemaRef ds:uri="http://purl.org/dc/dcmitype/"/>
    <ds:schemaRef ds:uri="http://schemas.microsoft.com/office/infopath/2007/PartnerControls"/>
    <ds:schemaRef ds:uri="aae71963-4479-4baa-ba9f-db18a2f937d6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22919</TotalTime>
  <Words>1089</Words>
  <Application>Microsoft Office PowerPoint</Application>
  <PresentationFormat>On-screen Show (4:3)</PresentationFormat>
  <Paragraphs>124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Aktiv Grotesk</vt:lpstr>
      <vt:lpstr>Arial</vt:lpstr>
      <vt:lpstr>Arial Nova Light</vt:lpstr>
      <vt:lpstr>Calibri</vt:lpstr>
      <vt:lpstr>Fira Sans</vt:lpstr>
      <vt:lpstr>Georgia</vt:lpstr>
      <vt:lpstr>Times New Roman</vt:lpstr>
      <vt:lpstr>Wingdings 2</vt:lpstr>
      <vt:lpstr>Training presentation</vt:lpstr>
      <vt:lpstr>Solidifying SBHC and School Collaboration to Provide Better Patient Care to Students</vt:lpstr>
      <vt:lpstr>Conflicts of Interest</vt:lpstr>
      <vt:lpstr>Learning Objectives</vt:lpstr>
      <vt:lpstr>Health and Education Go Together</vt:lpstr>
      <vt:lpstr>PowerPoint Presentation</vt:lpstr>
      <vt:lpstr>Long and Short-Term Negative Effects of Chronic Absenteeism  (Allen, et al, 2018)</vt:lpstr>
      <vt:lpstr>Individual Factors Associated with Chronic Absenteeism (Allen, et al, 2018) </vt:lpstr>
      <vt:lpstr>Family Factors Associated with Chronic Absenteeism (Allen, et al, 2018) </vt:lpstr>
      <vt:lpstr>School and Community Factors Associated with Chronic Absenteeism (Allen, et al, 2018) </vt:lpstr>
      <vt:lpstr>SBHC can help students avoid absences and increase academic success</vt:lpstr>
      <vt:lpstr>School-SBHC Collaboration Survey</vt:lpstr>
      <vt:lpstr>Diverse Responses From School Staff</vt:lpstr>
      <vt:lpstr>Diverse Responses From School Staff</vt:lpstr>
      <vt:lpstr>Awareness of SBHC</vt:lpstr>
      <vt:lpstr>Opportunities to Serve More Students</vt:lpstr>
      <vt:lpstr>School Staff Perceptions</vt:lpstr>
      <vt:lpstr>SBHC School Involvement</vt:lpstr>
      <vt:lpstr>SBHC Collaboration with School Staff</vt:lpstr>
      <vt:lpstr>Working Together to Close the Gap</vt:lpstr>
      <vt:lpstr>Importance of SBHC and School Collaboration</vt:lpstr>
      <vt:lpstr>Questions?</vt:lpstr>
      <vt:lpstr>References</vt:lpstr>
      <vt:lpstr>Breakout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Training Presentation</dc:title>
  <dc:creator>Allison Johnson</dc:creator>
  <cp:lastModifiedBy>Kristin Oreskovich</cp:lastModifiedBy>
  <cp:revision>277</cp:revision>
  <cp:lastPrinted>2021-11-09T15:11:20Z</cp:lastPrinted>
  <dcterms:created xsi:type="dcterms:W3CDTF">2018-01-30T21:25:34Z</dcterms:created>
  <dcterms:modified xsi:type="dcterms:W3CDTF">2022-02-22T17:56:08Z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0x0101009F659321573F084DB2881B3CE9F0ABBA</vt:lpwstr>
  </property>
</Properties>
</file>