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sldIdLst>
    <p:sldId id="272" r:id="rId5"/>
    <p:sldId id="271" r:id="rId6"/>
    <p:sldId id="273" r:id="rId7"/>
    <p:sldId id="275" r:id="rId8"/>
    <p:sldId id="277" r:id="rId9"/>
    <p:sldId id="297" r:id="rId10"/>
    <p:sldId id="296" r:id="rId11"/>
    <p:sldId id="292" r:id="rId12"/>
    <p:sldId id="257" r:id="rId13"/>
    <p:sldId id="287" r:id="rId14"/>
    <p:sldId id="279" r:id="rId15"/>
    <p:sldId id="280" r:id="rId16"/>
    <p:sldId id="289" r:id="rId17"/>
    <p:sldId id="281" r:id="rId18"/>
    <p:sldId id="282" r:id="rId19"/>
    <p:sldId id="283" r:id="rId20"/>
    <p:sldId id="276" r:id="rId21"/>
    <p:sldId id="274"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64E0DDB-32D6-4201-B35E-37CF5F99F959}">
          <p14:sldIdLst>
            <p14:sldId id="272"/>
            <p14:sldId id="271"/>
            <p14:sldId id="273"/>
          </p14:sldIdLst>
        </p14:section>
        <p14:section name="Case" id="{8DE31E3F-2EE7-40F9-82A9-7BDA0B67F1E5}">
          <p14:sldIdLst>
            <p14:sldId id="275"/>
          </p14:sldIdLst>
        </p14:section>
        <p14:section name="FY24 Request" id="{A5440758-B3BA-4E37-9399-C21F22F9BBA0}">
          <p14:sldIdLst>
            <p14:sldId id="277"/>
            <p14:sldId id="297"/>
            <p14:sldId id="296"/>
            <p14:sldId id="292"/>
            <p14:sldId id="257"/>
            <p14:sldId id="287"/>
            <p14:sldId id="279"/>
            <p14:sldId id="280"/>
            <p14:sldId id="289"/>
            <p14:sldId id="281"/>
            <p14:sldId id="282"/>
            <p14:sldId id="283"/>
          </p14:sldIdLst>
        </p14:section>
        <p14:section name="Case &amp; Closing" id="{BDE1ECA3-3089-415D-BF5B-542977E54C56}">
          <p14:sldIdLst>
            <p14:sldId id="276"/>
            <p14:sldId id="274"/>
            <p14:sldId id="258"/>
          </p14:sldIdLst>
        </p14:section>
        <p14:section name="Factsheet(s)" id="{D682E8EC-DF9B-4214-856D-54490464D35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5CFABA-5B91-4618-9A60-810D8E6A4BB4}" v="10" dt="2022-07-20T16:03:55.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327" autoAdjust="0"/>
  </p:normalViewPr>
  <p:slideViewPr>
    <p:cSldViewPr snapToGrid="0" showGuides="1">
      <p:cViewPr varScale="1">
        <p:scale>
          <a:sx n="88" d="100"/>
          <a:sy n="88" d="100"/>
        </p:scale>
        <p:origin x="24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ores\Downloads\JF%20Leg%20Education%20Data%202020%20line%20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ACES</a:t>
            </a:r>
            <a:r>
              <a:rPr lang="en-US" baseline="0" dirty="0"/>
              <a:t> SBHC User vs BRFSS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513429221136653E-2"/>
          <c:y val="2.2789689218767686E-2"/>
          <c:w val="0.92948657077886332"/>
          <c:h val="0.78300986074774959"/>
        </c:manualLayout>
      </c:layout>
      <c:barChart>
        <c:barDir val="col"/>
        <c:grouping val="clustered"/>
        <c:varyColors val="0"/>
        <c:ser>
          <c:idx val="0"/>
          <c:order val="0"/>
          <c:tx>
            <c:strRef>
              <c:f>Sheet1!$B$1</c:f>
              <c:strCache>
                <c:ptCount val="1"/>
                <c:pt idx="0">
                  <c:v>BRFSS</c:v>
                </c:pt>
              </c:strCache>
            </c:strRef>
          </c:tx>
          <c:spPr>
            <a:solidFill>
              <a:schemeClr val="accent1"/>
            </a:solidFill>
            <a:ln w="19050">
              <a:solidFill>
                <a:schemeClr val="lt1"/>
              </a:solidFill>
            </a:ln>
            <a:effectLst/>
          </c:spPr>
          <c:invertIfNegative val="0"/>
          <c:cat>
            <c:strRef>
              <c:f>Sheet1!$A$2:$A$5</c:f>
              <c:strCache>
                <c:ptCount val="4"/>
                <c:pt idx="0">
                  <c:v>0 ACEs</c:v>
                </c:pt>
                <c:pt idx="1">
                  <c:v>1 ACE</c:v>
                </c:pt>
                <c:pt idx="2">
                  <c:v>2-3 ACEs</c:v>
                </c:pt>
                <c:pt idx="3">
                  <c:v>4 or more ACEs</c:v>
                </c:pt>
              </c:strCache>
            </c:strRef>
          </c:cat>
          <c:val>
            <c:numRef>
              <c:f>Sheet1!$B$2:$B$5</c:f>
              <c:numCache>
                <c:formatCode>General</c:formatCode>
                <c:ptCount val="4"/>
                <c:pt idx="0">
                  <c:v>32.5</c:v>
                </c:pt>
                <c:pt idx="1">
                  <c:v>21.3</c:v>
                </c:pt>
                <c:pt idx="2">
                  <c:v>22.5</c:v>
                </c:pt>
                <c:pt idx="3">
                  <c:v>23.8</c:v>
                </c:pt>
              </c:numCache>
            </c:numRef>
          </c:val>
          <c:extLst>
            <c:ext xmlns:c16="http://schemas.microsoft.com/office/drawing/2014/chart" uri="{C3380CC4-5D6E-409C-BE32-E72D297353CC}">
              <c16:uniqueId val="{00000000-6D60-4B40-9702-D46D607D4432}"/>
            </c:ext>
          </c:extLst>
        </c:ser>
        <c:ser>
          <c:idx val="1"/>
          <c:order val="1"/>
          <c:tx>
            <c:strRef>
              <c:f>Sheet1!$C$1</c:f>
              <c:strCache>
                <c:ptCount val="1"/>
                <c:pt idx="0">
                  <c:v>SBHC</c:v>
                </c:pt>
              </c:strCache>
            </c:strRef>
          </c:tx>
          <c:spPr>
            <a:solidFill>
              <a:schemeClr val="accent2"/>
            </a:solidFill>
            <a:ln w="19050">
              <a:solidFill>
                <a:schemeClr val="lt1"/>
              </a:solidFill>
            </a:ln>
            <a:effectLst/>
          </c:spPr>
          <c:invertIfNegative val="0"/>
          <c:cat>
            <c:strRef>
              <c:f>Sheet1!$A$2:$A$5</c:f>
              <c:strCache>
                <c:ptCount val="4"/>
                <c:pt idx="0">
                  <c:v>0 ACEs</c:v>
                </c:pt>
                <c:pt idx="1">
                  <c:v>1 ACE</c:v>
                </c:pt>
                <c:pt idx="2">
                  <c:v>2-3 ACEs</c:v>
                </c:pt>
                <c:pt idx="3">
                  <c:v>4 or more ACEs</c:v>
                </c:pt>
              </c:strCache>
            </c:strRef>
          </c:cat>
          <c:val>
            <c:numRef>
              <c:f>Sheet1!$C$2:$C$5</c:f>
              <c:numCache>
                <c:formatCode>General</c:formatCode>
                <c:ptCount val="4"/>
                <c:pt idx="0">
                  <c:v>40.700000000000003</c:v>
                </c:pt>
                <c:pt idx="1">
                  <c:v>22</c:v>
                </c:pt>
                <c:pt idx="2">
                  <c:v>21.9</c:v>
                </c:pt>
                <c:pt idx="3">
                  <c:v>15.4</c:v>
                </c:pt>
              </c:numCache>
            </c:numRef>
          </c:val>
          <c:extLst>
            <c:ext xmlns:c16="http://schemas.microsoft.com/office/drawing/2014/chart" uri="{C3380CC4-5D6E-409C-BE32-E72D297353CC}">
              <c16:uniqueId val="{00000001-6D60-4B40-9702-D46D607D4432}"/>
            </c:ext>
          </c:extLst>
        </c:ser>
        <c:dLbls>
          <c:showLegendKey val="0"/>
          <c:showVal val="0"/>
          <c:showCatName val="0"/>
          <c:showSerName val="0"/>
          <c:showPercent val="0"/>
          <c:showBubbleSize val="0"/>
        </c:dLbls>
        <c:gapWidth val="150"/>
        <c:axId val="642968248"/>
        <c:axId val="642966608"/>
      </c:barChart>
      <c:catAx>
        <c:axId val="642968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966608"/>
        <c:crosses val="autoZero"/>
        <c:auto val="1"/>
        <c:lblAlgn val="ctr"/>
        <c:lblOffset val="100"/>
        <c:noMultiLvlLbl val="0"/>
      </c:catAx>
      <c:valAx>
        <c:axId val="64296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968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Cost</a:t>
            </a:r>
            <a:r>
              <a:rPr lang="en-US" baseline="0" dirty="0"/>
              <a:t> to Fund SBHC</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71411517261494"/>
          <c:y val="2.1634596158394529E-2"/>
          <c:w val="0.82937386715484707"/>
          <c:h val="0.77519103111363918"/>
        </c:manualLayout>
      </c:layout>
      <c:barChart>
        <c:barDir val="col"/>
        <c:grouping val="clustered"/>
        <c:varyColors val="0"/>
        <c:ser>
          <c:idx val="3"/>
          <c:order val="3"/>
          <c:tx>
            <c:strRef>
              <c:f>'Visits and Funding'!$A$6</c:f>
              <c:strCache>
                <c:ptCount val="1"/>
                <c:pt idx="0">
                  <c:v>Number of OSAH Funded Sites</c:v>
                </c:pt>
              </c:strCache>
            </c:strRef>
          </c:tx>
          <c:spPr>
            <a:solidFill>
              <a:srgbClr val="A97C50"/>
            </a:solidFill>
            <a:ln>
              <a:solidFill>
                <a:srgbClr val="A97C50"/>
              </a:solidFill>
            </a:ln>
            <a:effectLst/>
          </c:spPr>
          <c:invertIfNegative val="0"/>
          <c:cat>
            <c:strRef>
              <c:f>'Visits and Funding'!$B$1:$P$1</c:f>
              <c:strCache>
                <c:ptCount val="15"/>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strCache>
            </c:strRef>
          </c:cat>
          <c:val>
            <c:numRef>
              <c:f>'Visits and Funding'!$B$6:$P$6</c:f>
              <c:numCache>
                <c:formatCode>General</c:formatCode>
                <c:ptCount val="15"/>
                <c:pt idx="0">
                  <c:v>54</c:v>
                </c:pt>
                <c:pt idx="1">
                  <c:v>54</c:v>
                </c:pt>
                <c:pt idx="2">
                  <c:v>54</c:v>
                </c:pt>
                <c:pt idx="3">
                  <c:v>56</c:v>
                </c:pt>
                <c:pt idx="4">
                  <c:v>56</c:v>
                </c:pt>
                <c:pt idx="5">
                  <c:v>54</c:v>
                </c:pt>
                <c:pt idx="6">
                  <c:v>58</c:v>
                </c:pt>
                <c:pt idx="7">
                  <c:v>58</c:v>
                </c:pt>
                <c:pt idx="8">
                  <c:v>57</c:v>
                </c:pt>
                <c:pt idx="9">
                  <c:v>53</c:v>
                </c:pt>
                <c:pt idx="10">
                  <c:v>55</c:v>
                </c:pt>
                <c:pt idx="11">
                  <c:v>50</c:v>
                </c:pt>
                <c:pt idx="12">
                  <c:v>48</c:v>
                </c:pt>
                <c:pt idx="13">
                  <c:v>47</c:v>
                </c:pt>
                <c:pt idx="14">
                  <c:v>56</c:v>
                </c:pt>
              </c:numCache>
            </c:numRef>
          </c:val>
          <c:extLst>
            <c:ext xmlns:c16="http://schemas.microsoft.com/office/drawing/2014/chart" uri="{C3380CC4-5D6E-409C-BE32-E72D297353CC}">
              <c16:uniqueId val="{00000000-481B-47E0-BB33-ADCA0FD0E378}"/>
            </c:ext>
          </c:extLst>
        </c:ser>
        <c:dLbls>
          <c:showLegendKey val="0"/>
          <c:showVal val="0"/>
          <c:showCatName val="0"/>
          <c:showSerName val="0"/>
          <c:showPercent val="0"/>
          <c:showBubbleSize val="0"/>
        </c:dLbls>
        <c:gapWidth val="219"/>
        <c:axId val="647706616"/>
        <c:axId val="647707896"/>
        <c:extLst>
          <c:ext xmlns:c15="http://schemas.microsoft.com/office/drawing/2012/chart" uri="{02D57815-91ED-43cb-92C2-25804820EDAC}">
            <c15:filteredBarSeries>
              <c15:ser>
                <c:idx val="5"/>
                <c:order val="5"/>
                <c:tx>
                  <c:strRef>
                    <c:extLst>
                      <c:ext uri="{02D57815-91ED-43cb-92C2-25804820EDAC}">
                        <c15:formulaRef>
                          <c15:sqref>'Visits and Funding'!$A$8</c15:sqref>
                        </c15:formulaRef>
                      </c:ext>
                    </c:extLst>
                    <c:strCache>
                      <c:ptCount val="1"/>
                      <c:pt idx="0">
                        <c:v>Funded BH Hours</c:v>
                      </c:pt>
                    </c:strCache>
                  </c:strRef>
                </c:tx>
                <c:spPr>
                  <a:solidFill>
                    <a:schemeClr val="accent6"/>
                  </a:solidFill>
                  <a:ln>
                    <a:noFill/>
                  </a:ln>
                  <a:effectLst/>
                </c:spPr>
                <c:invertIfNegative val="0"/>
                <c:cat>
                  <c:strRef>
                    <c:extLst>
                      <c:ext uri="{02D57815-91ED-43cb-92C2-25804820EDAC}">
                        <c15:formulaRef>
                          <c15:sqref>'Visits and Funding'!$B$1:$P$1</c15:sqref>
                        </c15:formulaRef>
                      </c:ext>
                    </c:extLst>
                    <c:strCache>
                      <c:ptCount val="15"/>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strCache>
                  </c:strRef>
                </c:cat>
                <c:val>
                  <c:numRef>
                    <c:extLst>
                      <c:ext uri="{02D57815-91ED-43cb-92C2-25804820EDAC}">
                        <c15:formulaRef>
                          <c15:sqref>'Visits and Funding'!$B$8:$P$8</c15:sqref>
                        </c15:formulaRef>
                      </c:ext>
                    </c:extLst>
                    <c:numCache>
                      <c:formatCode>General</c:formatCode>
                      <c:ptCount val="15"/>
                      <c:pt idx="0">
                        <c:v>495</c:v>
                      </c:pt>
                      <c:pt idx="1">
                        <c:v>653</c:v>
                      </c:pt>
                      <c:pt idx="2">
                        <c:v>727</c:v>
                      </c:pt>
                      <c:pt idx="3">
                        <c:v>809</c:v>
                      </c:pt>
                      <c:pt idx="4">
                        <c:v>796</c:v>
                      </c:pt>
                      <c:pt idx="5">
                        <c:v>760</c:v>
                      </c:pt>
                      <c:pt idx="6">
                        <c:v>618</c:v>
                      </c:pt>
                      <c:pt idx="7">
                        <c:v>654</c:v>
                      </c:pt>
                      <c:pt idx="8">
                        <c:v>692</c:v>
                      </c:pt>
                      <c:pt idx="9">
                        <c:v>798</c:v>
                      </c:pt>
                      <c:pt idx="10">
                        <c:v>849.5</c:v>
                      </c:pt>
                      <c:pt idx="11">
                        <c:v>887.5</c:v>
                      </c:pt>
                      <c:pt idx="12">
                        <c:v>881.5</c:v>
                      </c:pt>
                      <c:pt idx="13">
                        <c:v>988</c:v>
                      </c:pt>
                      <c:pt idx="14">
                        <c:v>1201</c:v>
                      </c:pt>
                    </c:numCache>
                  </c:numRef>
                </c:val>
                <c:extLst>
                  <c:ext xmlns:c16="http://schemas.microsoft.com/office/drawing/2014/chart" uri="{C3380CC4-5D6E-409C-BE32-E72D297353CC}">
                    <c16:uniqueId val="{00000005-481B-47E0-BB33-ADCA0FD0E37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'Visits and Funding'!$A$9</c15:sqref>
                        </c15:formulaRef>
                      </c:ext>
                    </c:extLst>
                    <c:strCache>
                      <c:ptCount val="1"/>
                      <c:pt idx="0">
                        <c:v>Funded PC Hours</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'Visits and Funding'!$B$1:$P$1</c15:sqref>
                        </c15:formulaRef>
                      </c:ext>
                    </c:extLst>
                    <c:strCache>
                      <c:ptCount val="15"/>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strCache>
                  </c:strRef>
                </c:cat>
                <c:val>
                  <c:numRef>
                    <c:extLst xmlns:c15="http://schemas.microsoft.com/office/drawing/2012/chart">
                      <c:ext xmlns:c15="http://schemas.microsoft.com/office/drawing/2012/chart" uri="{02D57815-91ED-43cb-92C2-25804820EDAC}">
                        <c15:formulaRef>
                          <c15:sqref>'Visits and Funding'!$B$9:$P$9</c15:sqref>
                        </c15:formulaRef>
                      </c:ext>
                    </c:extLst>
                    <c:numCache>
                      <c:formatCode>General</c:formatCode>
                      <c:ptCount val="15"/>
                      <c:pt idx="0">
                        <c:v>411</c:v>
                      </c:pt>
                      <c:pt idx="1">
                        <c:v>572</c:v>
                      </c:pt>
                      <c:pt idx="2">
                        <c:v>644</c:v>
                      </c:pt>
                      <c:pt idx="3">
                        <c:v>1742</c:v>
                      </c:pt>
                      <c:pt idx="4">
                        <c:v>747</c:v>
                      </c:pt>
                      <c:pt idx="5">
                        <c:v>682</c:v>
                      </c:pt>
                      <c:pt idx="6">
                        <c:v>608</c:v>
                      </c:pt>
                      <c:pt idx="7">
                        <c:v>672</c:v>
                      </c:pt>
                      <c:pt idx="8">
                        <c:v>680</c:v>
                      </c:pt>
                      <c:pt idx="9">
                        <c:v>736</c:v>
                      </c:pt>
                      <c:pt idx="10">
                        <c:v>805.5</c:v>
                      </c:pt>
                      <c:pt idx="11">
                        <c:v>841.5</c:v>
                      </c:pt>
                      <c:pt idx="12">
                        <c:v>837.5</c:v>
                      </c:pt>
                      <c:pt idx="13">
                        <c:v>747</c:v>
                      </c:pt>
                      <c:pt idx="14">
                        <c:v>890</c:v>
                      </c:pt>
                    </c:numCache>
                  </c:numRef>
                </c:val>
                <c:extLst xmlns:c15="http://schemas.microsoft.com/office/drawing/2012/chart">
                  <c:ext xmlns:c16="http://schemas.microsoft.com/office/drawing/2014/chart" uri="{C3380CC4-5D6E-409C-BE32-E72D297353CC}">
                    <c16:uniqueId val="{00000006-481B-47E0-BB33-ADCA0FD0E378}"/>
                  </c:ext>
                </c:extLst>
              </c15:ser>
            </c15:filteredBarSeries>
          </c:ext>
        </c:extLst>
      </c:barChart>
      <c:lineChart>
        <c:grouping val="standard"/>
        <c:varyColors val="0"/>
        <c:ser>
          <c:idx val="2"/>
          <c:order val="2"/>
          <c:tx>
            <c:strRef>
              <c:f>'Visits and Funding'!$A$4</c:f>
              <c:strCache>
                <c:ptCount val="1"/>
                <c:pt idx="0">
                  <c:v>Total Funding</c:v>
                </c:pt>
              </c:strCache>
            </c:strRef>
          </c:tx>
          <c:spPr>
            <a:ln w="28575" cap="rnd">
              <a:solidFill>
                <a:schemeClr val="accent1"/>
              </a:solidFill>
              <a:round/>
            </a:ln>
            <a:effectLst/>
          </c:spPr>
          <c:marker>
            <c:symbol val="none"/>
          </c:marker>
          <c:cat>
            <c:strRef>
              <c:f>'Visits and Funding'!$B$1:$P$1</c:f>
              <c:strCache>
                <c:ptCount val="15"/>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strCache>
            </c:strRef>
          </c:cat>
          <c:val>
            <c:numRef>
              <c:f>'Visits and Funding'!$B$4:$P$4</c:f>
              <c:numCache>
                <c:formatCode>"$"#,##0.00</c:formatCode>
                <c:ptCount val="15"/>
                <c:pt idx="0">
                  <c:v>2391060</c:v>
                </c:pt>
                <c:pt idx="1">
                  <c:v>3179200</c:v>
                </c:pt>
                <c:pt idx="2">
                  <c:v>3556605</c:v>
                </c:pt>
                <c:pt idx="3">
                  <c:v>3870000</c:v>
                </c:pt>
                <c:pt idx="4">
                  <c:v>3849952</c:v>
                </c:pt>
                <c:pt idx="5">
                  <c:v>3399130</c:v>
                </c:pt>
                <c:pt idx="6">
                  <c:v>3311225</c:v>
                </c:pt>
                <c:pt idx="7">
                  <c:v>3093100</c:v>
                </c:pt>
                <c:pt idx="8">
                  <c:v>3183100</c:v>
                </c:pt>
                <c:pt idx="9">
                  <c:v>3575420</c:v>
                </c:pt>
                <c:pt idx="10">
                  <c:v>3410500</c:v>
                </c:pt>
                <c:pt idx="11">
                  <c:v>3313950</c:v>
                </c:pt>
                <c:pt idx="12">
                  <c:v>3125949</c:v>
                </c:pt>
                <c:pt idx="13">
                  <c:v>3140900</c:v>
                </c:pt>
                <c:pt idx="14">
                  <c:v>4029500</c:v>
                </c:pt>
              </c:numCache>
            </c:numRef>
          </c:val>
          <c:smooth val="0"/>
          <c:extLst>
            <c:ext xmlns:c16="http://schemas.microsoft.com/office/drawing/2014/chart" uri="{C3380CC4-5D6E-409C-BE32-E72D297353CC}">
              <c16:uniqueId val="{00000001-481B-47E0-BB33-ADCA0FD0E378}"/>
            </c:ext>
          </c:extLst>
        </c:ser>
        <c:dLbls>
          <c:showLegendKey val="0"/>
          <c:showVal val="0"/>
          <c:showCatName val="0"/>
          <c:showSerName val="0"/>
          <c:showPercent val="0"/>
          <c:showBubbleSize val="0"/>
        </c:dLbls>
        <c:marker val="1"/>
        <c:smooth val="0"/>
        <c:axId val="647696696"/>
        <c:axId val="647697656"/>
        <c:extLst>
          <c:ext xmlns:c15="http://schemas.microsoft.com/office/drawing/2012/chart" uri="{02D57815-91ED-43cb-92C2-25804820EDAC}">
            <c15:filteredLineSeries>
              <c15:ser>
                <c:idx val="0"/>
                <c:order val="0"/>
                <c:tx>
                  <c:strRef>
                    <c:extLst>
                      <c:ext uri="{02D57815-91ED-43cb-92C2-25804820EDAC}">
                        <c15:formulaRef>
                          <c15:sqref>'Visits and Funding'!$A$2</c15:sqref>
                        </c15:formulaRef>
                      </c:ext>
                    </c:extLst>
                    <c:strCache>
                      <c:ptCount val="1"/>
                      <c:pt idx="0">
                        <c:v>General Funds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'Visits and Funding'!$B$1:$P$1</c15:sqref>
                        </c15:formulaRef>
                      </c:ext>
                    </c:extLst>
                    <c:strCache>
                      <c:ptCount val="15"/>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strCache>
                  </c:strRef>
                </c:cat>
                <c:val>
                  <c:numRef>
                    <c:extLst>
                      <c:ext uri="{02D57815-91ED-43cb-92C2-25804820EDAC}">
                        <c15:formulaRef>
                          <c15:sqref>'Visits and Funding'!$B$2:$P$2</c15:sqref>
                        </c15:formulaRef>
                      </c:ext>
                    </c:extLst>
                    <c:numCache>
                      <c:formatCode>"$"#,##0.00</c:formatCode>
                      <c:ptCount val="15"/>
                      <c:pt idx="0">
                        <c:v>2391060</c:v>
                      </c:pt>
                      <c:pt idx="1">
                        <c:v>3065000</c:v>
                      </c:pt>
                      <c:pt idx="2">
                        <c:v>3154205</c:v>
                      </c:pt>
                      <c:pt idx="3">
                        <c:v>3529000</c:v>
                      </c:pt>
                      <c:pt idx="4">
                        <c:v>3241000</c:v>
                      </c:pt>
                      <c:pt idx="5">
                        <c:v>3068200</c:v>
                      </c:pt>
                      <c:pt idx="6">
                        <c:v>2861225</c:v>
                      </c:pt>
                      <c:pt idx="7">
                        <c:v>2613100</c:v>
                      </c:pt>
                      <c:pt idx="8">
                        <c:v>2723100</c:v>
                      </c:pt>
                      <c:pt idx="9">
                        <c:v>3208400</c:v>
                      </c:pt>
                      <c:pt idx="10">
                        <c:v>2955400</c:v>
                      </c:pt>
                      <c:pt idx="11">
                        <c:v>2647500</c:v>
                      </c:pt>
                      <c:pt idx="12">
                        <c:v>2647500</c:v>
                      </c:pt>
                      <c:pt idx="13">
                        <c:v>2647500</c:v>
                      </c:pt>
                      <c:pt idx="14">
                        <c:v>4029500</c:v>
                      </c:pt>
                    </c:numCache>
                  </c:numRef>
                </c:val>
                <c:smooth val="0"/>
                <c:extLst>
                  <c:ext xmlns:c16="http://schemas.microsoft.com/office/drawing/2014/chart" uri="{C3380CC4-5D6E-409C-BE32-E72D297353CC}">
                    <c16:uniqueId val="{00000002-481B-47E0-BB33-ADCA0FD0E37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'Visits and Funding'!$A$3</c15:sqref>
                        </c15:formulaRef>
                      </c:ext>
                    </c:extLst>
                    <c:strCache>
                      <c:ptCount val="1"/>
                      <c:pt idx="0">
                        <c:v>Medicaid Match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'Visits and Funding'!$B$1:$P$1</c15:sqref>
                        </c15:formulaRef>
                      </c:ext>
                    </c:extLst>
                    <c:strCache>
                      <c:ptCount val="15"/>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strCache>
                  </c:strRef>
                </c:cat>
                <c:val>
                  <c:numRef>
                    <c:extLst xmlns:c15="http://schemas.microsoft.com/office/drawing/2012/chart">
                      <c:ext xmlns:c15="http://schemas.microsoft.com/office/drawing/2012/chart" uri="{02D57815-91ED-43cb-92C2-25804820EDAC}">
                        <c15:formulaRef>
                          <c15:sqref>'Visits and Funding'!$B$3:$P$3</c15:sqref>
                        </c15:formulaRef>
                      </c:ext>
                    </c:extLst>
                    <c:numCache>
                      <c:formatCode>"$"#,##0.00</c:formatCode>
                      <c:ptCount val="15"/>
                      <c:pt idx="0">
                        <c:v>0</c:v>
                      </c:pt>
                      <c:pt idx="1">
                        <c:v>114200</c:v>
                      </c:pt>
                      <c:pt idx="2">
                        <c:v>402400</c:v>
                      </c:pt>
                      <c:pt idx="3">
                        <c:v>341000</c:v>
                      </c:pt>
                      <c:pt idx="4">
                        <c:v>608952</c:v>
                      </c:pt>
                      <c:pt idx="5">
                        <c:v>330930</c:v>
                      </c:pt>
                      <c:pt idx="6">
                        <c:v>450000</c:v>
                      </c:pt>
                      <c:pt idx="7">
                        <c:v>480000</c:v>
                      </c:pt>
                      <c:pt idx="8">
                        <c:v>460000</c:v>
                      </c:pt>
                      <c:pt idx="9">
                        <c:v>367142</c:v>
                      </c:pt>
                      <c:pt idx="10">
                        <c:v>455100</c:v>
                      </c:pt>
                      <c:pt idx="11">
                        <c:v>666450</c:v>
                      </c:pt>
                      <c:pt idx="12">
                        <c:v>478449</c:v>
                      </c:pt>
                      <c:pt idx="13">
                        <c:v>493400</c:v>
                      </c:pt>
                      <c:pt idx="14">
                        <c:v>0</c:v>
                      </c:pt>
                    </c:numCache>
                  </c:numRef>
                </c:val>
                <c:smooth val="0"/>
                <c:extLst xmlns:c15="http://schemas.microsoft.com/office/drawing/2012/chart">
                  <c:ext xmlns:c16="http://schemas.microsoft.com/office/drawing/2014/chart" uri="{C3380CC4-5D6E-409C-BE32-E72D297353CC}">
                    <c16:uniqueId val="{00000003-481B-47E0-BB33-ADCA0FD0E37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'Visits and Funding'!$A$7</c15:sqref>
                        </c15:formulaRef>
                      </c:ext>
                    </c:extLst>
                    <c:strCache>
                      <c:ptCount val="1"/>
                      <c:pt idx="0">
                        <c:v>Visits Per Year</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'Visits and Funding'!$B$1:$P$1</c15:sqref>
                        </c15:formulaRef>
                      </c:ext>
                    </c:extLst>
                    <c:strCache>
                      <c:ptCount val="15"/>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strCache>
                  </c:strRef>
                </c:cat>
                <c:val>
                  <c:numRef>
                    <c:extLst xmlns:c15="http://schemas.microsoft.com/office/drawing/2012/chart">
                      <c:ext xmlns:c15="http://schemas.microsoft.com/office/drawing/2012/chart" uri="{02D57815-91ED-43cb-92C2-25804820EDAC}">
                        <c15:formulaRef>
                          <c15:sqref>'Visits and Funding'!$B$7:$P$7</c15:sqref>
                        </c15:formulaRef>
                      </c:ext>
                    </c:extLst>
                    <c:numCache>
                      <c:formatCode>#,##0</c:formatCode>
                      <c:ptCount val="15"/>
                      <c:pt idx="0">
                        <c:v>5143</c:v>
                      </c:pt>
                      <c:pt idx="1">
                        <c:v>39735</c:v>
                      </c:pt>
                      <c:pt idx="2">
                        <c:v>40234</c:v>
                      </c:pt>
                      <c:pt idx="3">
                        <c:v>43421</c:v>
                      </c:pt>
                      <c:pt idx="4">
                        <c:v>60817</c:v>
                      </c:pt>
                      <c:pt idx="5">
                        <c:v>55616</c:v>
                      </c:pt>
                      <c:pt idx="6">
                        <c:v>41981</c:v>
                      </c:pt>
                      <c:pt idx="7">
                        <c:v>45535</c:v>
                      </c:pt>
                      <c:pt idx="8" formatCode="General">
                        <c:v>43056</c:v>
                      </c:pt>
                      <c:pt idx="9" formatCode="General">
                        <c:v>48870</c:v>
                      </c:pt>
                      <c:pt idx="10" formatCode="General">
                        <c:v>48253</c:v>
                      </c:pt>
                      <c:pt idx="11" formatCode="General">
                        <c:v>50588</c:v>
                      </c:pt>
                      <c:pt idx="12" formatCode="General">
                        <c:v>54418</c:v>
                      </c:pt>
                      <c:pt idx="13" formatCode="General">
                        <c:v>51106</c:v>
                      </c:pt>
                      <c:pt idx="14" formatCode="General">
                        <c:v>46686</c:v>
                      </c:pt>
                    </c:numCache>
                  </c:numRef>
                </c:val>
                <c:smooth val="0"/>
                <c:extLst xmlns:c15="http://schemas.microsoft.com/office/drawing/2012/chart">
                  <c:ext xmlns:c16="http://schemas.microsoft.com/office/drawing/2014/chart" uri="{C3380CC4-5D6E-409C-BE32-E72D297353CC}">
                    <c16:uniqueId val="{00000004-481B-47E0-BB33-ADCA0FD0E378}"/>
                  </c:ext>
                </c:extLst>
              </c15:ser>
            </c15:filteredLineSeries>
          </c:ext>
        </c:extLst>
      </c:lineChart>
      <c:catAx>
        <c:axId val="64769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697656"/>
        <c:crosses val="autoZero"/>
        <c:auto val="1"/>
        <c:lblAlgn val="ctr"/>
        <c:lblOffset val="100"/>
        <c:noMultiLvlLbl val="0"/>
      </c:catAx>
      <c:valAx>
        <c:axId val="6476976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696696"/>
        <c:crosses val="autoZero"/>
        <c:crossBetween val="between"/>
      </c:valAx>
      <c:valAx>
        <c:axId val="64770789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706616"/>
        <c:crosses val="max"/>
        <c:crossBetween val="between"/>
      </c:valAx>
      <c:catAx>
        <c:axId val="647706616"/>
        <c:scaling>
          <c:orientation val="minMax"/>
        </c:scaling>
        <c:delete val="1"/>
        <c:axPos val="b"/>
        <c:numFmt formatCode="General" sourceLinked="1"/>
        <c:majorTickMark val="out"/>
        <c:minorTickMark val="none"/>
        <c:tickLblPos val="nextTo"/>
        <c:crossAx val="6477078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t>Stakeholder Engagement - What Schools Think</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910456443604182"/>
          <c:y val="0.11366758863086791"/>
          <c:w val="0.62308106935181917"/>
          <c:h val="0.74884092628147814"/>
        </c:manualLayout>
      </c:layout>
      <c:barChart>
        <c:barDir val="bar"/>
        <c:grouping val="stacked"/>
        <c:varyColors val="0"/>
        <c:ser>
          <c:idx val="0"/>
          <c:order val="0"/>
          <c:tx>
            <c:strRef>
              <c:f>'Staff perceptions (2)'!$N$3</c:f>
              <c:strCache>
                <c:ptCount val="1"/>
                <c:pt idx="0">
                  <c:v>Strongly Disagree</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 perceptions (2)'!$M$4:$M$9</c:f>
              <c:strCache>
                <c:ptCount val="6"/>
                <c:pt idx="1">
                  <c:v>My students’ health issues limit their academic achievement.</c:v>
                </c:pt>
                <c:pt idx="2">
                  <c:v>My students are absent from class due to health issues.</c:v>
                </c:pt>
                <c:pt idx="3">
                  <c:v>The SBHC benefits students.</c:v>
                </c:pt>
                <c:pt idx="4">
                  <c:v>I view our SBHC as a partner in our students' success.</c:v>
                </c:pt>
                <c:pt idx="5">
                  <c:v>SBHC staff care about this school and its students.</c:v>
                </c:pt>
              </c:strCache>
            </c:strRef>
          </c:cat>
          <c:val>
            <c:numRef>
              <c:f>'Staff perceptions (2)'!$N$4:$N$9</c:f>
              <c:numCache>
                <c:formatCode>0%</c:formatCode>
                <c:ptCount val="6"/>
                <c:pt idx="1">
                  <c:v>2.7E-2</c:v>
                </c:pt>
                <c:pt idx="2">
                  <c:v>2.5000000000000001E-2</c:v>
                </c:pt>
                <c:pt idx="3">
                  <c:v>1.6E-2</c:v>
                </c:pt>
                <c:pt idx="4">
                  <c:v>1.9E-2</c:v>
                </c:pt>
                <c:pt idx="5">
                  <c:v>1.0999999999999999E-2</c:v>
                </c:pt>
              </c:numCache>
            </c:numRef>
          </c:val>
          <c:extLst>
            <c:ext xmlns:c16="http://schemas.microsoft.com/office/drawing/2014/chart" uri="{C3380CC4-5D6E-409C-BE32-E72D297353CC}">
              <c16:uniqueId val="{00000000-3264-481D-92D1-9CA936D37501}"/>
            </c:ext>
          </c:extLst>
        </c:ser>
        <c:ser>
          <c:idx val="1"/>
          <c:order val="1"/>
          <c:tx>
            <c:strRef>
              <c:f>'Staff perceptions (2)'!$O$3</c:f>
              <c:strCache>
                <c:ptCount val="1"/>
                <c:pt idx="0">
                  <c:v>Somewhat Disagree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 perceptions (2)'!$M$4:$M$9</c:f>
              <c:strCache>
                <c:ptCount val="6"/>
                <c:pt idx="1">
                  <c:v>My students’ health issues limit their academic achievement.</c:v>
                </c:pt>
                <c:pt idx="2">
                  <c:v>My students are absent from class due to health issues.</c:v>
                </c:pt>
                <c:pt idx="3">
                  <c:v>The SBHC benefits students.</c:v>
                </c:pt>
                <c:pt idx="4">
                  <c:v>I view our SBHC as a partner in our students' success.</c:v>
                </c:pt>
                <c:pt idx="5">
                  <c:v>SBHC staff care about this school and its students.</c:v>
                </c:pt>
              </c:strCache>
            </c:strRef>
          </c:cat>
          <c:val>
            <c:numRef>
              <c:f>'Staff perceptions (2)'!$O$4:$O$9</c:f>
              <c:numCache>
                <c:formatCode>0%</c:formatCode>
                <c:ptCount val="6"/>
                <c:pt idx="1">
                  <c:v>0.126</c:v>
                </c:pt>
                <c:pt idx="2">
                  <c:v>6.6000000000000003E-2</c:v>
                </c:pt>
                <c:pt idx="3">
                  <c:v>0</c:v>
                </c:pt>
                <c:pt idx="4">
                  <c:v>2.1999999999999999E-2</c:v>
                </c:pt>
                <c:pt idx="5">
                  <c:v>2.1999999999999999E-2</c:v>
                </c:pt>
              </c:numCache>
            </c:numRef>
          </c:val>
          <c:extLst>
            <c:ext xmlns:c16="http://schemas.microsoft.com/office/drawing/2014/chart" uri="{C3380CC4-5D6E-409C-BE32-E72D297353CC}">
              <c16:uniqueId val="{00000001-3264-481D-92D1-9CA936D37501}"/>
            </c:ext>
          </c:extLst>
        </c:ser>
        <c:ser>
          <c:idx val="2"/>
          <c:order val="2"/>
          <c:tx>
            <c:strRef>
              <c:f>'Staff perceptions (2)'!$P$3</c:f>
              <c:strCache>
                <c:ptCount val="1"/>
                <c:pt idx="0">
                  <c:v>Somewhat 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 perceptions (2)'!$M$4:$M$9</c:f>
              <c:strCache>
                <c:ptCount val="6"/>
                <c:pt idx="1">
                  <c:v>My students’ health issues limit their academic achievement.</c:v>
                </c:pt>
                <c:pt idx="2">
                  <c:v>My students are absent from class due to health issues.</c:v>
                </c:pt>
                <c:pt idx="3">
                  <c:v>The SBHC benefits students.</c:v>
                </c:pt>
                <c:pt idx="4">
                  <c:v>I view our SBHC as a partner in our students' success.</c:v>
                </c:pt>
                <c:pt idx="5">
                  <c:v>SBHC staff care about this school and its students.</c:v>
                </c:pt>
              </c:strCache>
            </c:strRef>
          </c:cat>
          <c:val>
            <c:numRef>
              <c:f>'Staff perceptions (2)'!$P$4:$P$9</c:f>
              <c:numCache>
                <c:formatCode>0%</c:formatCode>
                <c:ptCount val="6"/>
                <c:pt idx="1">
                  <c:v>0.28799999999999998</c:v>
                </c:pt>
                <c:pt idx="2">
                  <c:v>0.378</c:v>
                </c:pt>
                <c:pt idx="3">
                  <c:v>8.2000000000000003E-2</c:v>
                </c:pt>
                <c:pt idx="4">
                  <c:v>0.10100000000000001</c:v>
                </c:pt>
                <c:pt idx="5">
                  <c:v>0.126</c:v>
                </c:pt>
              </c:numCache>
            </c:numRef>
          </c:val>
          <c:extLst>
            <c:ext xmlns:c16="http://schemas.microsoft.com/office/drawing/2014/chart" uri="{C3380CC4-5D6E-409C-BE32-E72D297353CC}">
              <c16:uniqueId val="{00000002-3264-481D-92D1-9CA936D37501}"/>
            </c:ext>
          </c:extLst>
        </c:ser>
        <c:ser>
          <c:idx val="3"/>
          <c:order val="3"/>
          <c:tx>
            <c:strRef>
              <c:f>'Staff perceptions (2)'!$Q$3</c:f>
              <c:strCache>
                <c:ptCount val="1"/>
                <c:pt idx="0">
                  <c:v>Strongly Agree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 perceptions (2)'!$M$4:$M$9</c:f>
              <c:strCache>
                <c:ptCount val="6"/>
                <c:pt idx="1">
                  <c:v>My students’ health issues limit their academic achievement.</c:v>
                </c:pt>
                <c:pt idx="2">
                  <c:v>My students are absent from class due to health issues.</c:v>
                </c:pt>
                <c:pt idx="3">
                  <c:v>The SBHC benefits students.</c:v>
                </c:pt>
                <c:pt idx="4">
                  <c:v>I view our SBHC as a partner in our students' success.</c:v>
                </c:pt>
                <c:pt idx="5">
                  <c:v>SBHC staff care about this school and its students.</c:v>
                </c:pt>
              </c:strCache>
            </c:strRef>
          </c:cat>
          <c:val>
            <c:numRef>
              <c:f>'Staff perceptions (2)'!$Q$4:$Q$9</c:f>
              <c:numCache>
                <c:formatCode>0%</c:formatCode>
                <c:ptCount val="6"/>
                <c:pt idx="1">
                  <c:v>0.17499999999999999</c:v>
                </c:pt>
                <c:pt idx="2">
                  <c:v>0.16700000000000001</c:v>
                </c:pt>
                <c:pt idx="3">
                  <c:v>0.59499999999999997</c:v>
                </c:pt>
                <c:pt idx="4">
                  <c:v>0.54</c:v>
                </c:pt>
                <c:pt idx="5">
                  <c:v>0.48499999999999999</c:v>
                </c:pt>
              </c:numCache>
            </c:numRef>
          </c:val>
          <c:extLst>
            <c:ext xmlns:c16="http://schemas.microsoft.com/office/drawing/2014/chart" uri="{C3380CC4-5D6E-409C-BE32-E72D297353CC}">
              <c16:uniqueId val="{00000003-3264-481D-92D1-9CA936D37501}"/>
            </c:ext>
          </c:extLst>
        </c:ser>
        <c:ser>
          <c:idx val="4"/>
          <c:order val="4"/>
          <c:tx>
            <c:strRef>
              <c:f>'Staff perceptions (2)'!$R$3</c:f>
              <c:strCache>
                <c:ptCount val="1"/>
                <c:pt idx="0">
                  <c:v>Not Sure</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 perceptions (2)'!$M$4:$M$9</c:f>
              <c:strCache>
                <c:ptCount val="6"/>
                <c:pt idx="1">
                  <c:v>My students’ health issues limit their academic achievement.</c:v>
                </c:pt>
                <c:pt idx="2">
                  <c:v>My students are absent from class due to health issues.</c:v>
                </c:pt>
                <c:pt idx="3">
                  <c:v>The SBHC benefits students.</c:v>
                </c:pt>
                <c:pt idx="4">
                  <c:v>I view our SBHC as a partner in our students' success.</c:v>
                </c:pt>
                <c:pt idx="5">
                  <c:v>SBHC staff care about this school and its students.</c:v>
                </c:pt>
              </c:strCache>
            </c:strRef>
          </c:cat>
          <c:val>
            <c:numRef>
              <c:f>'Staff perceptions (2)'!$R$4:$R$9</c:f>
              <c:numCache>
                <c:formatCode>0%</c:formatCode>
                <c:ptCount val="6"/>
                <c:pt idx="1">
                  <c:v>9.2999999999999999E-2</c:v>
                </c:pt>
                <c:pt idx="2">
                  <c:v>8.2000000000000003E-2</c:v>
                </c:pt>
                <c:pt idx="3">
                  <c:v>3.5999999999999997E-2</c:v>
                </c:pt>
                <c:pt idx="4">
                  <c:v>4.7E-2</c:v>
                </c:pt>
                <c:pt idx="5">
                  <c:v>7.6999999999999999E-2</c:v>
                </c:pt>
              </c:numCache>
            </c:numRef>
          </c:val>
          <c:extLst>
            <c:ext xmlns:c16="http://schemas.microsoft.com/office/drawing/2014/chart" uri="{C3380CC4-5D6E-409C-BE32-E72D297353CC}">
              <c16:uniqueId val="{00000004-3264-481D-92D1-9CA936D37501}"/>
            </c:ext>
          </c:extLst>
        </c:ser>
        <c:dLbls>
          <c:showLegendKey val="0"/>
          <c:showVal val="0"/>
          <c:showCatName val="0"/>
          <c:showSerName val="0"/>
          <c:showPercent val="0"/>
          <c:showBubbleSize val="0"/>
        </c:dLbls>
        <c:gapWidth val="150"/>
        <c:overlap val="100"/>
        <c:axId val="261609624"/>
        <c:axId val="261616840"/>
      </c:barChart>
      <c:catAx>
        <c:axId val="261609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61616840"/>
        <c:crosses val="autoZero"/>
        <c:auto val="1"/>
        <c:lblAlgn val="ctr"/>
        <c:lblOffset val="100"/>
        <c:noMultiLvlLbl val="0"/>
      </c:catAx>
      <c:valAx>
        <c:axId val="261616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160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7E41D-2A4A-49E9-94E7-7E048CA18CB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4C32701-C75E-4DDF-B088-6375B30C9566}">
      <dgm:prSet phldrT="[Text]"/>
      <dgm:spPr/>
      <dgm:t>
        <a:bodyPr/>
        <a:lstStyle/>
        <a:p>
          <a:r>
            <a:rPr lang="en-US" dirty="0"/>
            <a:t>OSAH</a:t>
          </a:r>
        </a:p>
      </dgm:t>
    </dgm:pt>
    <dgm:pt modelId="{BE873AC9-B81D-42E7-9F7E-1620F714C4AE}" type="parTrans" cxnId="{D04FD121-EEB9-4D68-AA09-7A650383BBEA}">
      <dgm:prSet/>
      <dgm:spPr/>
      <dgm:t>
        <a:bodyPr/>
        <a:lstStyle/>
        <a:p>
          <a:endParaRPr lang="en-US"/>
        </a:p>
      </dgm:t>
    </dgm:pt>
    <dgm:pt modelId="{CCC47F0F-7E54-4A4A-AC19-FF4214E3AF28}" type="sibTrans" cxnId="{D04FD121-EEB9-4D68-AA09-7A650383BBEA}">
      <dgm:prSet/>
      <dgm:spPr/>
      <dgm:t>
        <a:bodyPr/>
        <a:lstStyle/>
        <a:p>
          <a:endParaRPr lang="en-US"/>
        </a:p>
      </dgm:t>
    </dgm:pt>
    <dgm:pt modelId="{5BAB244E-A6C4-47DA-A6D2-F626B7A77AF5}">
      <dgm:prSet phldrT="[Text]"/>
      <dgm:spPr/>
      <dgm:t>
        <a:bodyPr/>
        <a:lstStyle/>
        <a:p>
          <a:r>
            <a:rPr lang="en-US" dirty="0"/>
            <a:t>Funding</a:t>
          </a:r>
        </a:p>
      </dgm:t>
    </dgm:pt>
    <dgm:pt modelId="{968393C3-C235-4C4D-AFE4-88FC70100149}" type="parTrans" cxnId="{0D3372F6-6803-41E4-9914-06F4097C23A1}">
      <dgm:prSet/>
      <dgm:spPr/>
      <dgm:t>
        <a:bodyPr/>
        <a:lstStyle/>
        <a:p>
          <a:endParaRPr lang="en-US"/>
        </a:p>
      </dgm:t>
    </dgm:pt>
    <dgm:pt modelId="{835B6CA4-9989-490B-8D19-D4D2BEAA3BF3}" type="sibTrans" cxnId="{0D3372F6-6803-41E4-9914-06F4097C23A1}">
      <dgm:prSet/>
      <dgm:spPr/>
      <dgm:t>
        <a:bodyPr/>
        <a:lstStyle/>
        <a:p>
          <a:endParaRPr lang="en-US"/>
        </a:p>
      </dgm:t>
    </dgm:pt>
    <dgm:pt modelId="{6B4319A8-0613-44CA-A22D-996BCC2963DC}">
      <dgm:prSet phldrT="[Text]"/>
      <dgm:spPr/>
      <dgm:t>
        <a:bodyPr/>
        <a:lstStyle/>
        <a:p>
          <a:r>
            <a:rPr lang="en-US" dirty="0"/>
            <a:t>Contract with sponsoring  health organizations</a:t>
          </a:r>
        </a:p>
      </dgm:t>
    </dgm:pt>
    <dgm:pt modelId="{21FDA72A-B87E-4729-9EC0-9C862B4A7E11}" type="parTrans" cxnId="{3DB031D5-8EFC-4FDB-99DF-1A200B2C6768}">
      <dgm:prSet/>
      <dgm:spPr/>
      <dgm:t>
        <a:bodyPr/>
        <a:lstStyle/>
        <a:p>
          <a:endParaRPr lang="en-US"/>
        </a:p>
      </dgm:t>
    </dgm:pt>
    <dgm:pt modelId="{735BCA86-5BA1-4291-8488-F8D373573A60}" type="sibTrans" cxnId="{3DB031D5-8EFC-4FDB-99DF-1A200B2C6768}">
      <dgm:prSet/>
      <dgm:spPr/>
      <dgm:t>
        <a:bodyPr/>
        <a:lstStyle/>
        <a:p>
          <a:endParaRPr lang="en-US"/>
        </a:p>
      </dgm:t>
    </dgm:pt>
    <dgm:pt modelId="{A337D047-5511-405B-9C7E-5670A96DC8A7}">
      <dgm:prSet phldrT="[Text]"/>
      <dgm:spPr/>
      <dgm:t>
        <a:bodyPr/>
        <a:lstStyle/>
        <a:p>
          <a:r>
            <a:rPr lang="en-US" dirty="0"/>
            <a:t>Sponsoring Health Organizations</a:t>
          </a:r>
        </a:p>
      </dgm:t>
    </dgm:pt>
    <dgm:pt modelId="{E21D0555-C5D7-4F70-B396-A7FB498570EC}" type="parTrans" cxnId="{FE1D16DC-76E1-4405-BED3-FB34BE6CDC5E}">
      <dgm:prSet/>
      <dgm:spPr/>
      <dgm:t>
        <a:bodyPr/>
        <a:lstStyle/>
        <a:p>
          <a:endParaRPr lang="en-US"/>
        </a:p>
      </dgm:t>
    </dgm:pt>
    <dgm:pt modelId="{323CCE88-233E-4CA5-82ED-CABEB7330921}" type="sibTrans" cxnId="{FE1D16DC-76E1-4405-BED3-FB34BE6CDC5E}">
      <dgm:prSet/>
      <dgm:spPr/>
      <dgm:t>
        <a:bodyPr/>
        <a:lstStyle/>
        <a:p>
          <a:endParaRPr lang="en-US"/>
        </a:p>
      </dgm:t>
    </dgm:pt>
    <dgm:pt modelId="{E82A4467-6651-47A6-BF96-455208AA29D8}">
      <dgm:prSet phldrT="[Text]"/>
      <dgm:spPr/>
      <dgm:t>
        <a:bodyPr/>
        <a:lstStyle/>
        <a:p>
          <a:r>
            <a:rPr lang="en-US" dirty="0"/>
            <a:t>Partner with local schools and districts</a:t>
          </a:r>
        </a:p>
      </dgm:t>
    </dgm:pt>
    <dgm:pt modelId="{C2E91E44-FCF0-4B78-83F3-A2AD3FF74009}" type="parTrans" cxnId="{781E3E39-0B68-4196-8F97-F2EF842CFFA7}">
      <dgm:prSet/>
      <dgm:spPr/>
      <dgm:t>
        <a:bodyPr/>
        <a:lstStyle/>
        <a:p>
          <a:endParaRPr lang="en-US"/>
        </a:p>
      </dgm:t>
    </dgm:pt>
    <dgm:pt modelId="{A1EA251A-C49F-4689-B238-FFCCA67C0E60}" type="sibTrans" cxnId="{781E3E39-0B68-4196-8F97-F2EF842CFFA7}">
      <dgm:prSet/>
      <dgm:spPr/>
      <dgm:t>
        <a:bodyPr/>
        <a:lstStyle/>
        <a:p>
          <a:endParaRPr lang="en-US"/>
        </a:p>
      </dgm:t>
    </dgm:pt>
    <dgm:pt modelId="{1114231E-1664-41E7-81DA-7DAE641759AB}">
      <dgm:prSet phldrT="[Text]"/>
      <dgm:spPr/>
      <dgm:t>
        <a:bodyPr/>
        <a:lstStyle/>
        <a:p>
          <a:r>
            <a:rPr lang="en-US" dirty="0"/>
            <a:t>Provide primary care and behavioral health services</a:t>
          </a:r>
        </a:p>
      </dgm:t>
    </dgm:pt>
    <dgm:pt modelId="{85FE4EE8-1405-43E5-A0BC-B3688BD4A508}" type="parTrans" cxnId="{8A31D287-FD76-486F-81E3-8FE73F6A5836}">
      <dgm:prSet/>
      <dgm:spPr/>
      <dgm:t>
        <a:bodyPr/>
        <a:lstStyle/>
        <a:p>
          <a:endParaRPr lang="en-US"/>
        </a:p>
      </dgm:t>
    </dgm:pt>
    <dgm:pt modelId="{5444343B-67BA-44EA-93DF-43400813B654}" type="sibTrans" cxnId="{8A31D287-FD76-486F-81E3-8FE73F6A5836}">
      <dgm:prSet/>
      <dgm:spPr/>
      <dgm:t>
        <a:bodyPr/>
        <a:lstStyle/>
        <a:p>
          <a:endParaRPr lang="en-US"/>
        </a:p>
      </dgm:t>
    </dgm:pt>
    <dgm:pt modelId="{88E18A56-E71B-43A7-B3F1-509E5F75D93D}">
      <dgm:prSet phldrT="[Text]"/>
      <dgm:spPr/>
      <dgm:t>
        <a:bodyPr/>
        <a:lstStyle/>
        <a:p>
          <a:r>
            <a:rPr lang="en-US" dirty="0"/>
            <a:t>Schools and Districts</a:t>
          </a:r>
        </a:p>
      </dgm:t>
    </dgm:pt>
    <dgm:pt modelId="{42F6CC3A-7E0D-4149-AB87-C4313FEF7551}" type="parTrans" cxnId="{248144CE-C22F-49E0-B629-45A791312DDB}">
      <dgm:prSet/>
      <dgm:spPr/>
      <dgm:t>
        <a:bodyPr/>
        <a:lstStyle/>
        <a:p>
          <a:endParaRPr lang="en-US"/>
        </a:p>
      </dgm:t>
    </dgm:pt>
    <dgm:pt modelId="{ED81ED2B-E798-4E60-A604-AFF7D276489A}" type="sibTrans" cxnId="{248144CE-C22F-49E0-B629-45A791312DDB}">
      <dgm:prSet/>
      <dgm:spPr/>
      <dgm:t>
        <a:bodyPr/>
        <a:lstStyle/>
        <a:p>
          <a:endParaRPr lang="en-US"/>
        </a:p>
      </dgm:t>
    </dgm:pt>
    <dgm:pt modelId="{F89D1107-6E89-485A-B377-D7B98E94096D}">
      <dgm:prSet phldrT="[Text]"/>
      <dgm:spPr/>
      <dgm:t>
        <a:bodyPr/>
        <a:lstStyle/>
        <a:p>
          <a:r>
            <a:rPr lang="en-US" dirty="0"/>
            <a:t>Provide clinic space within schools or on campus </a:t>
          </a:r>
        </a:p>
      </dgm:t>
    </dgm:pt>
    <dgm:pt modelId="{FDBAA707-97AC-4ED1-9E76-FCF285111BF8}" type="parTrans" cxnId="{E7625C61-58B8-4B2E-AE74-7C8A0C4F6EF9}">
      <dgm:prSet/>
      <dgm:spPr/>
      <dgm:t>
        <a:bodyPr/>
        <a:lstStyle/>
        <a:p>
          <a:endParaRPr lang="en-US"/>
        </a:p>
      </dgm:t>
    </dgm:pt>
    <dgm:pt modelId="{5185D6A5-875B-440B-995F-9D8B919C2230}" type="sibTrans" cxnId="{E7625C61-58B8-4B2E-AE74-7C8A0C4F6EF9}">
      <dgm:prSet/>
      <dgm:spPr/>
      <dgm:t>
        <a:bodyPr/>
        <a:lstStyle/>
        <a:p>
          <a:endParaRPr lang="en-US"/>
        </a:p>
      </dgm:t>
    </dgm:pt>
    <dgm:pt modelId="{C57CA0A3-A5FA-418B-BC06-19D450D6C5B4}">
      <dgm:prSet phldrT="[Text]"/>
      <dgm:spPr/>
      <dgm:t>
        <a:bodyPr/>
        <a:lstStyle/>
        <a:p>
          <a:r>
            <a:rPr lang="en-US" dirty="0"/>
            <a:t>Make referrals to SBHC </a:t>
          </a:r>
        </a:p>
      </dgm:t>
    </dgm:pt>
    <dgm:pt modelId="{470E8CB9-EC55-4D28-BE7E-9917B7F14721}" type="parTrans" cxnId="{121E0741-0F98-4F23-B065-930579D3E447}">
      <dgm:prSet/>
      <dgm:spPr/>
      <dgm:t>
        <a:bodyPr/>
        <a:lstStyle/>
        <a:p>
          <a:endParaRPr lang="en-US"/>
        </a:p>
      </dgm:t>
    </dgm:pt>
    <dgm:pt modelId="{B3A72467-373F-4767-8B0A-B2D7665C77EE}" type="sibTrans" cxnId="{121E0741-0F98-4F23-B065-930579D3E447}">
      <dgm:prSet/>
      <dgm:spPr/>
      <dgm:t>
        <a:bodyPr/>
        <a:lstStyle/>
        <a:p>
          <a:endParaRPr lang="en-US"/>
        </a:p>
      </dgm:t>
    </dgm:pt>
    <dgm:pt modelId="{695AA49B-70A3-4992-AD23-536E07C03E35}">
      <dgm:prSet phldrT="[Text]"/>
      <dgm:spPr/>
      <dgm:t>
        <a:bodyPr/>
        <a:lstStyle/>
        <a:p>
          <a:r>
            <a:rPr lang="en-US" dirty="0"/>
            <a:t>Technical assistance</a:t>
          </a:r>
        </a:p>
      </dgm:t>
    </dgm:pt>
    <dgm:pt modelId="{E1AAE954-539B-4458-BAA1-12A27FEBD387}" type="parTrans" cxnId="{09132B78-332A-4E36-9E30-2AD5317CBA55}">
      <dgm:prSet/>
      <dgm:spPr/>
      <dgm:t>
        <a:bodyPr/>
        <a:lstStyle/>
        <a:p>
          <a:endParaRPr lang="en-US"/>
        </a:p>
      </dgm:t>
    </dgm:pt>
    <dgm:pt modelId="{6715CEDC-E20F-4DEB-93CE-01B8BD111E0F}" type="sibTrans" cxnId="{09132B78-332A-4E36-9E30-2AD5317CBA55}">
      <dgm:prSet/>
      <dgm:spPr/>
      <dgm:t>
        <a:bodyPr/>
        <a:lstStyle/>
        <a:p>
          <a:endParaRPr lang="en-US"/>
        </a:p>
      </dgm:t>
    </dgm:pt>
    <dgm:pt modelId="{8FF94FC9-50C3-4A56-8641-E79249831DAD}">
      <dgm:prSet phldrT="[Text]"/>
      <dgm:spPr/>
      <dgm:t>
        <a:bodyPr/>
        <a:lstStyle/>
        <a:p>
          <a:r>
            <a:rPr lang="en-US" dirty="0"/>
            <a:t>Evaluation</a:t>
          </a:r>
        </a:p>
      </dgm:t>
    </dgm:pt>
    <dgm:pt modelId="{BC8FFB07-D749-474D-B738-0655E8913976}" type="parTrans" cxnId="{A2D873AA-1689-49A2-9E2F-F8EC636B1955}">
      <dgm:prSet/>
      <dgm:spPr/>
      <dgm:t>
        <a:bodyPr/>
        <a:lstStyle/>
        <a:p>
          <a:endParaRPr lang="en-US"/>
        </a:p>
      </dgm:t>
    </dgm:pt>
    <dgm:pt modelId="{6B64CAE8-C0EC-43DC-9A25-A254E121D76E}" type="sibTrans" cxnId="{A2D873AA-1689-49A2-9E2F-F8EC636B1955}">
      <dgm:prSet/>
      <dgm:spPr/>
      <dgm:t>
        <a:bodyPr/>
        <a:lstStyle/>
        <a:p>
          <a:endParaRPr lang="en-US"/>
        </a:p>
      </dgm:t>
    </dgm:pt>
    <dgm:pt modelId="{53ED0B29-2F8A-4FCB-9334-9A2B7F569C8E}">
      <dgm:prSet phldrT="[Text]"/>
      <dgm:spPr/>
      <dgm:t>
        <a:bodyPr/>
        <a:lstStyle/>
        <a:p>
          <a:r>
            <a:rPr lang="en-US" dirty="0"/>
            <a:t>Bill Medicaid for services and commercial insurances (if applicable)</a:t>
          </a:r>
        </a:p>
      </dgm:t>
    </dgm:pt>
    <dgm:pt modelId="{D4E09652-3E1E-474E-AE1A-321E725D3ECA}" type="parTrans" cxnId="{4BACB431-E2F9-4801-AAFB-D7BEDE25377B}">
      <dgm:prSet/>
      <dgm:spPr/>
      <dgm:t>
        <a:bodyPr/>
        <a:lstStyle/>
        <a:p>
          <a:endParaRPr lang="en-US"/>
        </a:p>
      </dgm:t>
    </dgm:pt>
    <dgm:pt modelId="{98F080B2-A5CE-4C16-BF32-17E2F3C3F850}" type="sibTrans" cxnId="{4BACB431-E2F9-4801-AAFB-D7BEDE25377B}">
      <dgm:prSet/>
      <dgm:spPr/>
      <dgm:t>
        <a:bodyPr/>
        <a:lstStyle/>
        <a:p>
          <a:endParaRPr lang="en-US"/>
        </a:p>
      </dgm:t>
    </dgm:pt>
    <dgm:pt modelId="{2B29C6CC-A6B5-4ABA-8DC3-1487528CCFFA}">
      <dgm:prSet phldrT="[Text]"/>
      <dgm:spPr/>
      <dgm:t>
        <a:bodyPr/>
        <a:lstStyle/>
        <a:p>
          <a:r>
            <a:rPr lang="en-US" dirty="0"/>
            <a:t>Submit data set to OSAH</a:t>
          </a:r>
        </a:p>
      </dgm:t>
    </dgm:pt>
    <dgm:pt modelId="{8D40534D-45D0-4110-B02D-3300099E7F58}" type="parTrans" cxnId="{89A0FF13-05F5-4217-A697-84186967BF91}">
      <dgm:prSet/>
      <dgm:spPr/>
      <dgm:t>
        <a:bodyPr/>
        <a:lstStyle/>
        <a:p>
          <a:endParaRPr lang="en-US"/>
        </a:p>
      </dgm:t>
    </dgm:pt>
    <dgm:pt modelId="{6CB581C7-0B66-46A1-A2B3-C83AEE045A7E}" type="sibTrans" cxnId="{89A0FF13-05F5-4217-A697-84186967BF91}">
      <dgm:prSet/>
      <dgm:spPr/>
      <dgm:t>
        <a:bodyPr/>
        <a:lstStyle/>
        <a:p>
          <a:endParaRPr lang="en-US"/>
        </a:p>
      </dgm:t>
    </dgm:pt>
    <dgm:pt modelId="{A0655228-38F0-4803-B618-D60631DE0939}" type="pres">
      <dgm:prSet presAssocID="{6FD7E41D-2A4A-49E9-94E7-7E048CA18CBF}" presName="linearFlow" presStyleCnt="0">
        <dgm:presLayoutVars>
          <dgm:dir/>
          <dgm:animLvl val="lvl"/>
          <dgm:resizeHandles val="exact"/>
        </dgm:presLayoutVars>
      </dgm:prSet>
      <dgm:spPr/>
    </dgm:pt>
    <dgm:pt modelId="{5039E700-5689-4E81-9A7E-C199F6DEDD1A}" type="pres">
      <dgm:prSet presAssocID="{64C32701-C75E-4DDF-B088-6375B30C9566}" presName="composite" presStyleCnt="0"/>
      <dgm:spPr/>
    </dgm:pt>
    <dgm:pt modelId="{51B0F349-8ACB-4107-9221-8817487A1E96}" type="pres">
      <dgm:prSet presAssocID="{64C32701-C75E-4DDF-B088-6375B30C9566}" presName="parentText" presStyleLbl="alignNode1" presStyleIdx="0" presStyleCnt="3">
        <dgm:presLayoutVars>
          <dgm:chMax val="1"/>
          <dgm:bulletEnabled val="1"/>
        </dgm:presLayoutVars>
      </dgm:prSet>
      <dgm:spPr/>
    </dgm:pt>
    <dgm:pt modelId="{B3128956-2EF1-4F69-8776-00BF717EA1AA}" type="pres">
      <dgm:prSet presAssocID="{64C32701-C75E-4DDF-B088-6375B30C9566}" presName="descendantText" presStyleLbl="alignAcc1" presStyleIdx="0" presStyleCnt="3">
        <dgm:presLayoutVars>
          <dgm:bulletEnabled val="1"/>
        </dgm:presLayoutVars>
      </dgm:prSet>
      <dgm:spPr/>
    </dgm:pt>
    <dgm:pt modelId="{61CEBF8C-59FC-474C-9C13-A88A74135153}" type="pres">
      <dgm:prSet presAssocID="{CCC47F0F-7E54-4A4A-AC19-FF4214E3AF28}" presName="sp" presStyleCnt="0"/>
      <dgm:spPr/>
    </dgm:pt>
    <dgm:pt modelId="{B2759252-0870-4104-823B-18CEBBEEE981}" type="pres">
      <dgm:prSet presAssocID="{A337D047-5511-405B-9C7E-5670A96DC8A7}" presName="composite" presStyleCnt="0"/>
      <dgm:spPr/>
    </dgm:pt>
    <dgm:pt modelId="{D095F2AE-C887-44F0-A47C-452073D6188B}" type="pres">
      <dgm:prSet presAssocID="{A337D047-5511-405B-9C7E-5670A96DC8A7}" presName="parentText" presStyleLbl="alignNode1" presStyleIdx="1" presStyleCnt="3">
        <dgm:presLayoutVars>
          <dgm:chMax val="1"/>
          <dgm:bulletEnabled val="1"/>
        </dgm:presLayoutVars>
      </dgm:prSet>
      <dgm:spPr/>
    </dgm:pt>
    <dgm:pt modelId="{73B57210-9A1F-47F6-BC76-2BB2E054A267}" type="pres">
      <dgm:prSet presAssocID="{A337D047-5511-405B-9C7E-5670A96DC8A7}" presName="descendantText" presStyleLbl="alignAcc1" presStyleIdx="1" presStyleCnt="3">
        <dgm:presLayoutVars>
          <dgm:bulletEnabled val="1"/>
        </dgm:presLayoutVars>
      </dgm:prSet>
      <dgm:spPr/>
    </dgm:pt>
    <dgm:pt modelId="{D25B6426-CA01-481C-B33B-5A780B5D661F}" type="pres">
      <dgm:prSet presAssocID="{323CCE88-233E-4CA5-82ED-CABEB7330921}" presName="sp" presStyleCnt="0"/>
      <dgm:spPr/>
    </dgm:pt>
    <dgm:pt modelId="{1FA56E47-5500-469C-9396-1B014F936E84}" type="pres">
      <dgm:prSet presAssocID="{88E18A56-E71B-43A7-B3F1-509E5F75D93D}" presName="composite" presStyleCnt="0"/>
      <dgm:spPr/>
    </dgm:pt>
    <dgm:pt modelId="{59B9AA01-A8F3-40B9-B6DD-D493357AFCC7}" type="pres">
      <dgm:prSet presAssocID="{88E18A56-E71B-43A7-B3F1-509E5F75D93D}" presName="parentText" presStyleLbl="alignNode1" presStyleIdx="2" presStyleCnt="3">
        <dgm:presLayoutVars>
          <dgm:chMax val="1"/>
          <dgm:bulletEnabled val="1"/>
        </dgm:presLayoutVars>
      </dgm:prSet>
      <dgm:spPr/>
    </dgm:pt>
    <dgm:pt modelId="{236026FF-3FF0-499F-B5B5-97F95EBDC5EE}" type="pres">
      <dgm:prSet presAssocID="{88E18A56-E71B-43A7-B3F1-509E5F75D93D}" presName="descendantText" presStyleLbl="alignAcc1" presStyleIdx="2" presStyleCnt="3">
        <dgm:presLayoutVars>
          <dgm:bulletEnabled val="1"/>
        </dgm:presLayoutVars>
      </dgm:prSet>
      <dgm:spPr/>
    </dgm:pt>
  </dgm:ptLst>
  <dgm:cxnLst>
    <dgm:cxn modelId="{0C9AFA0A-7C8E-4234-BEB3-87C01DDA4A17}" type="presOf" srcId="{5BAB244E-A6C4-47DA-A6D2-F626B7A77AF5}" destId="{B3128956-2EF1-4F69-8776-00BF717EA1AA}" srcOrd="0" destOrd="0" presId="urn:microsoft.com/office/officeart/2005/8/layout/chevron2"/>
    <dgm:cxn modelId="{89A0FF13-05F5-4217-A697-84186967BF91}" srcId="{A337D047-5511-405B-9C7E-5670A96DC8A7}" destId="{2B29C6CC-A6B5-4ABA-8DC3-1487528CCFFA}" srcOrd="3" destOrd="0" parTransId="{8D40534D-45D0-4110-B02D-3300099E7F58}" sibTransId="{6CB581C7-0B66-46A1-A2B3-C83AEE045A7E}"/>
    <dgm:cxn modelId="{0CA5351F-D2E4-4288-BD84-B625CEE79EF8}" type="presOf" srcId="{1114231E-1664-41E7-81DA-7DAE641759AB}" destId="{73B57210-9A1F-47F6-BC76-2BB2E054A267}" srcOrd="0" destOrd="1" presId="urn:microsoft.com/office/officeart/2005/8/layout/chevron2"/>
    <dgm:cxn modelId="{D04FD121-EEB9-4D68-AA09-7A650383BBEA}" srcId="{6FD7E41D-2A4A-49E9-94E7-7E048CA18CBF}" destId="{64C32701-C75E-4DDF-B088-6375B30C9566}" srcOrd="0" destOrd="0" parTransId="{BE873AC9-B81D-42E7-9F7E-1620F714C4AE}" sibTransId="{CCC47F0F-7E54-4A4A-AC19-FF4214E3AF28}"/>
    <dgm:cxn modelId="{F015832B-EFEE-4978-84D3-FEAA047FA59B}" type="presOf" srcId="{C57CA0A3-A5FA-418B-BC06-19D450D6C5B4}" destId="{236026FF-3FF0-499F-B5B5-97F95EBDC5EE}" srcOrd="0" destOrd="1" presId="urn:microsoft.com/office/officeart/2005/8/layout/chevron2"/>
    <dgm:cxn modelId="{4BACB431-E2F9-4801-AAFB-D7BEDE25377B}" srcId="{A337D047-5511-405B-9C7E-5670A96DC8A7}" destId="{53ED0B29-2F8A-4FCB-9334-9A2B7F569C8E}" srcOrd="2" destOrd="0" parTransId="{D4E09652-3E1E-474E-AE1A-321E725D3ECA}" sibTransId="{98F080B2-A5CE-4C16-BF32-17E2F3C3F850}"/>
    <dgm:cxn modelId="{781E3E39-0B68-4196-8F97-F2EF842CFFA7}" srcId="{A337D047-5511-405B-9C7E-5670A96DC8A7}" destId="{E82A4467-6651-47A6-BF96-455208AA29D8}" srcOrd="0" destOrd="0" parTransId="{C2E91E44-FCF0-4B78-83F3-A2AD3FF74009}" sibTransId="{A1EA251A-C49F-4689-B238-FFCCA67C0E60}"/>
    <dgm:cxn modelId="{121E0741-0F98-4F23-B065-930579D3E447}" srcId="{88E18A56-E71B-43A7-B3F1-509E5F75D93D}" destId="{C57CA0A3-A5FA-418B-BC06-19D450D6C5B4}" srcOrd="1" destOrd="0" parTransId="{470E8CB9-EC55-4D28-BE7E-9917B7F14721}" sibTransId="{B3A72467-373F-4767-8B0A-B2D7665C77EE}"/>
    <dgm:cxn modelId="{E7625C61-58B8-4B2E-AE74-7C8A0C4F6EF9}" srcId="{88E18A56-E71B-43A7-B3F1-509E5F75D93D}" destId="{F89D1107-6E89-485A-B377-D7B98E94096D}" srcOrd="0" destOrd="0" parTransId="{FDBAA707-97AC-4ED1-9E76-FCF285111BF8}" sibTransId="{5185D6A5-875B-440B-995F-9D8B919C2230}"/>
    <dgm:cxn modelId="{4B59E14E-5D5B-418B-9071-A2B6455E10D3}" type="presOf" srcId="{695AA49B-70A3-4992-AD23-536E07C03E35}" destId="{B3128956-2EF1-4F69-8776-00BF717EA1AA}" srcOrd="0" destOrd="2" presId="urn:microsoft.com/office/officeart/2005/8/layout/chevron2"/>
    <dgm:cxn modelId="{D4E03F50-69F8-4FE7-8737-FE847260B9B1}" type="presOf" srcId="{A337D047-5511-405B-9C7E-5670A96DC8A7}" destId="{D095F2AE-C887-44F0-A47C-452073D6188B}" srcOrd="0" destOrd="0" presId="urn:microsoft.com/office/officeart/2005/8/layout/chevron2"/>
    <dgm:cxn modelId="{5F1F1A56-7CEC-448D-811D-35E4D56A739C}" type="presOf" srcId="{53ED0B29-2F8A-4FCB-9334-9A2B7F569C8E}" destId="{73B57210-9A1F-47F6-BC76-2BB2E054A267}" srcOrd="0" destOrd="2" presId="urn:microsoft.com/office/officeart/2005/8/layout/chevron2"/>
    <dgm:cxn modelId="{09132B78-332A-4E36-9E30-2AD5317CBA55}" srcId="{64C32701-C75E-4DDF-B088-6375B30C9566}" destId="{695AA49B-70A3-4992-AD23-536E07C03E35}" srcOrd="2" destOrd="0" parTransId="{E1AAE954-539B-4458-BAA1-12A27FEBD387}" sibTransId="{6715CEDC-E20F-4DEB-93CE-01B8BD111E0F}"/>
    <dgm:cxn modelId="{8A31D287-FD76-486F-81E3-8FE73F6A5836}" srcId="{A337D047-5511-405B-9C7E-5670A96DC8A7}" destId="{1114231E-1664-41E7-81DA-7DAE641759AB}" srcOrd="1" destOrd="0" parTransId="{85FE4EE8-1405-43E5-A0BC-B3688BD4A508}" sibTransId="{5444343B-67BA-44EA-93DF-43400813B654}"/>
    <dgm:cxn modelId="{86616E9F-B281-44D4-8934-031F1A44D40B}" type="presOf" srcId="{6FD7E41D-2A4A-49E9-94E7-7E048CA18CBF}" destId="{A0655228-38F0-4803-B618-D60631DE0939}" srcOrd="0" destOrd="0" presId="urn:microsoft.com/office/officeart/2005/8/layout/chevron2"/>
    <dgm:cxn modelId="{C93D1BA0-6883-4505-B59A-B4B3D53C560F}" type="presOf" srcId="{6B4319A8-0613-44CA-A22D-996BCC2963DC}" destId="{B3128956-2EF1-4F69-8776-00BF717EA1AA}" srcOrd="0" destOrd="1" presId="urn:microsoft.com/office/officeart/2005/8/layout/chevron2"/>
    <dgm:cxn modelId="{A2D873AA-1689-49A2-9E2F-F8EC636B1955}" srcId="{64C32701-C75E-4DDF-B088-6375B30C9566}" destId="{8FF94FC9-50C3-4A56-8641-E79249831DAD}" srcOrd="3" destOrd="0" parTransId="{BC8FFB07-D749-474D-B738-0655E8913976}" sibTransId="{6B64CAE8-C0EC-43DC-9A25-A254E121D76E}"/>
    <dgm:cxn modelId="{578869B1-C482-4DA4-833B-40703A0F6718}" type="presOf" srcId="{88E18A56-E71B-43A7-B3F1-509E5F75D93D}" destId="{59B9AA01-A8F3-40B9-B6DD-D493357AFCC7}" srcOrd="0" destOrd="0" presId="urn:microsoft.com/office/officeart/2005/8/layout/chevron2"/>
    <dgm:cxn modelId="{9A65D0BA-014D-4702-9B05-1A7CFF98AF94}" type="presOf" srcId="{E82A4467-6651-47A6-BF96-455208AA29D8}" destId="{73B57210-9A1F-47F6-BC76-2BB2E054A267}" srcOrd="0" destOrd="0" presId="urn:microsoft.com/office/officeart/2005/8/layout/chevron2"/>
    <dgm:cxn modelId="{248144CE-C22F-49E0-B629-45A791312DDB}" srcId="{6FD7E41D-2A4A-49E9-94E7-7E048CA18CBF}" destId="{88E18A56-E71B-43A7-B3F1-509E5F75D93D}" srcOrd="2" destOrd="0" parTransId="{42F6CC3A-7E0D-4149-AB87-C4313FEF7551}" sibTransId="{ED81ED2B-E798-4E60-A604-AFF7D276489A}"/>
    <dgm:cxn modelId="{AD1ECAD3-375F-4A18-A716-4A8CC796AD6E}" type="presOf" srcId="{2B29C6CC-A6B5-4ABA-8DC3-1487528CCFFA}" destId="{73B57210-9A1F-47F6-BC76-2BB2E054A267}" srcOrd="0" destOrd="3" presId="urn:microsoft.com/office/officeart/2005/8/layout/chevron2"/>
    <dgm:cxn modelId="{3DB031D5-8EFC-4FDB-99DF-1A200B2C6768}" srcId="{64C32701-C75E-4DDF-B088-6375B30C9566}" destId="{6B4319A8-0613-44CA-A22D-996BCC2963DC}" srcOrd="1" destOrd="0" parTransId="{21FDA72A-B87E-4729-9EC0-9C862B4A7E11}" sibTransId="{735BCA86-5BA1-4291-8488-F8D373573A60}"/>
    <dgm:cxn modelId="{FE1D16DC-76E1-4405-BED3-FB34BE6CDC5E}" srcId="{6FD7E41D-2A4A-49E9-94E7-7E048CA18CBF}" destId="{A337D047-5511-405B-9C7E-5670A96DC8A7}" srcOrd="1" destOrd="0" parTransId="{E21D0555-C5D7-4F70-B396-A7FB498570EC}" sibTransId="{323CCE88-233E-4CA5-82ED-CABEB7330921}"/>
    <dgm:cxn modelId="{3FCD95E0-B697-43F0-B71D-BB26B24E987F}" type="presOf" srcId="{8FF94FC9-50C3-4A56-8641-E79249831DAD}" destId="{B3128956-2EF1-4F69-8776-00BF717EA1AA}" srcOrd="0" destOrd="3" presId="urn:microsoft.com/office/officeart/2005/8/layout/chevron2"/>
    <dgm:cxn modelId="{DE95D4E1-96A4-48DE-87A3-C1D8E1680282}" type="presOf" srcId="{64C32701-C75E-4DDF-B088-6375B30C9566}" destId="{51B0F349-8ACB-4107-9221-8817487A1E96}" srcOrd="0" destOrd="0" presId="urn:microsoft.com/office/officeart/2005/8/layout/chevron2"/>
    <dgm:cxn modelId="{1CF6C5EE-CC4D-4716-BB4E-D2D7AC0B98B8}" type="presOf" srcId="{F89D1107-6E89-485A-B377-D7B98E94096D}" destId="{236026FF-3FF0-499F-B5B5-97F95EBDC5EE}" srcOrd="0" destOrd="0" presId="urn:microsoft.com/office/officeart/2005/8/layout/chevron2"/>
    <dgm:cxn modelId="{0D3372F6-6803-41E4-9914-06F4097C23A1}" srcId="{64C32701-C75E-4DDF-B088-6375B30C9566}" destId="{5BAB244E-A6C4-47DA-A6D2-F626B7A77AF5}" srcOrd="0" destOrd="0" parTransId="{968393C3-C235-4C4D-AFE4-88FC70100149}" sibTransId="{835B6CA4-9989-490B-8D19-D4D2BEAA3BF3}"/>
    <dgm:cxn modelId="{350CE24E-172B-4ECF-98F0-00476A5DDFFD}" type="presParOf" srcId="{A0655228-38F0-4803-B618-D60631DE0939}" destId="{5039E700-5689-4E81-9A7E-C199F6DEDD1A}" srcOrd="0" destOrd="0" presId="urn:microsoft.com/office/officeart/2005/8/layout/chevron2"/>
    <dgm:cxn modelId="{BCE02221-D27B-46A2-A263-4CEB7D921E48}" type="presParOf" srcId="{5039E700-5689-4E81-9A7E-C199F6DEDD1A}" destId="{51B0F349-8ACB-4107-9221-8817487A1E96}" srcOrd="0" destOrd="0" presId="urn:microsoft.com/office/officeart/2005/8/layout/chevron2"/>
    <dgm:cxn modelId="{ADD73CE0-E264-4F08-932E-388F1630CFB5}" type="presParOf" srcId="{5039E700-5689-4E81-9A7E-C199F6DEDD1A}" destId="{B3128956-2EF1-4F69-8776-00BF717EA1AA}" srcOrd="1" destOrd="0" presId="urn:microsoft.com/office/officeart/2005/8/layout/chevron2"/>
    <dgm:cxn modelId="{715E492B-2D31-4922-8EA1-E7557FFD8B44}" type="presParOf" srcId="{A0655228-38F0-4803-B618-D60631DE0939}" destId="{61CEBF8C-59FC-474C-9C13-A88A74135153}" srcOrd="1" destOrd="0" presId="urn:microsoft.com/office/officeart/2005/8/layout/chevron2"/>
    <dgm:cxn modelId="{E1049131-98F2-404A-A87A-2EE1EB912646}" type="presParOf" srcId="{A0655228-38F0-4803-B618-D60631DE0939}" destId="{B2759252-0870-4104-823B-18CEBBEEE981}" srcOrd="2" destOrd="0" presId="urn:microsoft.com/office/officeart/2005/8/layout/chevron2"/>
    <dgm:cxn modelId="{8E3BDBB2-DDF4-4556-A051-17B32BF629BA}" type="presParOf" srcId="{B2759252-0870-4104-823B-18CEBBEEE981}" destId="{D095F2AE-C887-44F0-A47C-452073D6188B}" srcOrd="0" destOrd="0" presId="urn:microsoft.com/office/officeart/2005/8/layout/chevron2"/>
    <dgm:cxn modelId="{A50021F9-428D-4814-ACDB-82DDFAC0E560}" type="presParOf" srcId="{B2759252-0870-4104-823B-18CEBBEEE981}" destId="{73B57210-9A1F-47F6-BC76-2BB2E054A267}" srcOrd="1" destOrd="0" presId="urn:microsoft.com/office/officeart/2005/8/layout/chevron2"/>
    <dgm:cxn modelId="{28AACA04-C73D-4BC4-B9B8-43EB7AAE2B5E}" type="presParOf" srcId="{A0655228-38F0-4803-B618-D60631DE0939}" destId="{D25B6426-CA01-481C-B33B-5A780B5D661F}" srcOrd="3" destOrd="0" presId="urn:microsoft.com/office/officeart/2005/8/layout/chevron2"/>
    <dgm:cxn modelId="{950462A2-94E5-4211-8298-C2E0E67B0E91}" type="presParOf" srcId="{A0655228-38F0-4803-B618-D60631DE0939}" destId="{1FA56E47-5500-469C-9396-1B014F936E84}" srcOrd="4" destOrd="0" presId="urn:microsoft.com/office/officeart/2005/8/layout/chevron2"/>
    <dgm:cxn modelId="{5DE14252-FEE6-476F-B1D4-4F678BA38AEA}" type="presParOf" srcId="{1FA56E47-5500-469C-9396-1B014F936E84}" destId="{59B9AA01-A8F3-40B9-B6DD-D493357AFCC7}" srcOrd="0" destOrd="0" presId="urn:microsoft.com/office/officeart/2005/8/layout/chevron2"/>
    <dgm:cxn modelId="{0C5DC616-FDA0-434C-B9E5-9D1F6E991599}" type="presParOf" srcId="{1FA56E47-5500-469C-9396-1B014F936E84}" destId="{236026FF-3FF0-499F-B5B5-97F95EBDC5E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0F349-8ACB-4107-9221-8817487A1E96}">
      <dsp:nvSpPr>
        <dsp:cNvPr id="0" name=""/>
        <dsp:cNvSpPr/>
      </dsp:nvSpPr>
      <dsp:spPr>
        <a:xfrm rot="5400000">
          <a:off x="-261400" y="261461"/>
          <a:ext cx="1742669" cy="12198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OSAH</a:t>
          </a:r>
        </a:p>
      </dsp:txBody>
      <dsp:txXfrm rot="-5400000">
        <a:off x="1" y="609994"/>
        <a:ext cx="1219868" cy="522801"/>
      </dsp:txXfrm>
    </dsp:sp>
    <dsp:sp modelId="{B3128956-2EF1-4F69-8776-00BF717EA1AA}">
      <dsp:nvSpPr>
        <dsp:cNvPr id="0" name=""/>
        <dsp:cNvSpPr/>
      </dsp:nvSpPr>
      <dsp:spPr>
        <a:xfrm rot="5400000">
          <a:off x="4979460" y="-3759530"/>
          <a:ext cx="1132735" cy="86519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Funding</a:t>
          </a:r>
        </a:p>
        <a:p>
          <a:pPr marL="171450" lvl="1" indent="-171450" algn="l" defTabSz="755650">
            <a:lnSpc>
              <a:spcPct val="90000"/>
            </a:lnSpc>
            <a:spcBef>
              <a:spcPct val="0"/>
            </a:spcBef>
            <a:spcAft>
              <a:spcPct val="15000"/>
            </a:spcAft>
            <a:buChar char="•"/>
          </a:pPr>
          <a:r>
            <a:rPr lang="en-US" sz="1700" kern="1200" dirty="0"/>
            <a:t>Contract with sponsoring  health organizations</a:t>
          </a:r>
        </a:p>
        <a:p>
          <a:pPr marL="171450" lvl="1" indent="-171450" algn="l" defTabSz="755650">
            <a:lnSpc>
              <a:spcPct val="90000"/>
            </a:lnSpc>
            <a:spcBef>
              <a:spcPct val="0"/>
            </a:spcBef>
            <a:spcAft>
              <a:spcPct val="15000"/>
            </a:spcAft>
            <a:buChar char="•"/>
          </a:pPr>
          <a:r>
            <a:rPr lang="en-US" sz="1700" kern="1200" dirty="0"/>
            <a:t>Technical assistance</a:t>
          </a:r>
        </a:p>
        <a:p>
          <a:pPr marL="171450" lvl="1" indent="-171450" algn="l" defTabSz="755650">
            <a:lnSpc>
              <a:spcPct val="90000"/>
            </a:lnSpc>
            <a:spcBef>
              <a:spcPct val="0"/>
            </a:spcBef>
            <a:spcAft>
              <a:spcPct val="15000"/>
            </a:spcAft>
            <a:buChar char="•"/>
          </a:pPr>
          <a:r>
            <a:rPr lang="en-US" sz="1700" kern="1200" dirty="0"/>
            <a:t>Evaluation</a:t>
          </a:r>
        </a:p>
      </dsp:txBody>
      <dsp:txXfrm rot="-5400000">
        <a:off x="1219868" y="55358"/>
        <a:ext cx="8596623" cy="1022143"/>
      </dsp:txXfrm>
    </dsp:sp>
    <dsp:sp modelId="{D095F2AE-C887-44F0-A47C-452073D6188B}">
      <dsp:nvSpPr>
        <dsp:cNvPr id="0" name=""/>
        <dsp:cNvSpPr/>
      </dsp:nvSpPr>
      <dsp:spPr>
        <a:xfrm rot="5400000">
          <a:off x="-261400" y="1811359"/>
          <a:ext cx="1742669" cy="12198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Sponsoring Health Organizations</a:t>
          </a:r>
        </a:p>
      </dsp:txBody>
      <dsp:txXfrm rot="-5400000">
        <a:off x="1" y="2159892"/>
        <a:ext cx="1219868" cy="522801"/>
      </dsp:txXfrm>
    </dsp:sp>
    <dsp:sp modelId="{73B57210-9A1F-47F6-BC76-2BB2E054A267}">
      <dsp:nvSpPr>
        <dsp:cNvPr id="0" name=""/>
        <dsp:cNvSpPr/>
      </dsp:nvSpPr>
      <dsp:spPr>
        <a:xfrm rot="5400000">
          <a:off x="4979460" y="-2209632"/>
          <a:ext cx="1132735" cy="86519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Partner with local schools and districts</a:t>
          </a:r>
        </a:p>
        <a:p>
          <a:pPr marL="171450" lvl="1" indent="-171450" algn="l" defTabSz="755650">
            <a:lnSpc>
              <a:spcPct val="90000"/>
            </a:lnSpc>
            <a:spcBef>
              <a:spcPct val="0"/>
            </a:spcBef>
            <a:spcAft>
              <a:spcPct val="15000"/>
            </a:spcAft>
            <a:buChar char="•"/>
          </a:pPr>
          <a:r>
            <a:rPr lang="en-US" sz="1700" kern="1200" dirty="0"/>
            <a:t>Provide primary care and behavioral health services</a:t>
          </a:r>
        </a:p>
        <a:p>
          <a:pPr marL="171450" lvl="1" indent="-171450" algn="l" defTabSz="755650">
            <a:lnSpc>
              <a:spcPct val="90000"/>
            </a:lnSpc>
            <a:spcBef>
              <a:spcPct val="0"/>
            </a:spcBef>
            <a:spcAft>
              <a:spcPct val="15000"/>
            </a:spcAft>
            <a:buChar char="•"/>
          </a:pPr>
          <a:r>
            <a:rPr lang="en-US" sz="1700" kern="1200" dirty="0"/>
            <a:t>Bill Medicaid for services and commercial insurances (if applicable)</a:t>
          </a:r>
        </a:p>
        <a:p>
          <a:pPr marL="171450" lvl="1" indent="-171450" algn="l" defTabSz="755650">
            <a:lnSpc>
              <a:spcPct val="90000"/>
            </a:lnSpc>
            <a:spcBef>
              <a:spcPct val="0"/>
            </a:spcBef>
            <a:spcAft>
              <a:spcPct val="15000"/>
            </a:spcAft>
            <a:buChar char="•"/>
          </a:pPr>
          <a:r>
            <a:rPr lang="en-US" sz="1700" kern="1200" dirty="0"/>
            <a:t>Submit data set to OSAH</a:t>
          </a:r>
        </a:p>
      </dsp:txBody>
      <dsp:txXfrm rot="-5400000">
        <a:off x="1219868" y="1605256"/>
        <a:ext cx="8596623" cy="1022143"/>
      </dsp:txXfrm>
    </dsp:sp>
    <dsp:sp modelId="{59B9AA01-A8F3-40B9-B6DD-D493357AFCC7}">
      <dsp:nvSpPr>
        <dsp:cNvPr id="0" name=""/>
        <dsp:cNvSpPr/>
      </dsp:nvSpPr>
      <dsp:spPr>
        <a:xfrm rot="5400000">
          <a:off x="-261400" y="3361257"/>
          <a:ext cx="1742669" cy="121986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Schools and Districts</a:t>
          </a:r>
        </a:p>
      </dsp:txBody>
      <dsp:txXfrm rot="-5400000">
        <a:off x="1" y="3709790"/>
        <a:ext cx="1219868" cy="522801"/>
      </dsp:txXfrm>
    </dsp:sp>
    <dsp:sp modelId="{236026FF-3FF0-499F-B5B5-97F95EBDC5EE}">
      <dsp:nvSpPr>
        <dsp:cNvPr id="0" name=""/>
        <dsp:cNvSpPr/>
      </dsp:nvSpPr>
      <dsp:spPr>
        <a:xfrm rot="5400000">
          <a:off x="4979460" y="-659734"/>
          <a:ext cx="1132735" cy="86519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Provide clinic space within schools or on campus </a:t>
          </a:r>
        </a:p>
        <a:p>
          <a:pPr marL="171450" lvl="1" indent="-171450" algn="l" defTabSz="755650">
            <a:lnSpc>
              <a:spcPct val="90000"/>
            </a:lnSpc>
            <a:spcBef>
              <a:spcPct val="0"/>
            </a:spcBef>
            <a:spcAft>
              <a:spcPct val="15000"/>
            </a:spcAft>
            <a:buChar char="•"/>
          </a:pPr>
          <a:r>
            <a:rPr lang="en-US" sz="1700" kern="1200" dirty="0"/>
            <a:t>Make referrals to SBHC </a:t>
          </a:r>
        </a:p>
      </dsp:txBody>
      <dsp:txXfrm rot="-5400000">
        <a:off x="1219868" y="3155154"/>
        <a:ext cx="8596623" cy="10221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AE6F9-A7DA-4303-9885-7B84F8554726}" type="datetimeFigureOut">
              <a:rPr lang="en-US" smtClean="0"/>
              <a:t>8/17/2023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BCA8B-E0EA-4C18-903A-E9EC50CB23F5}" type="slidenum">
              <a:rPr lang="en-US" smtClean="0"/>
              <a:t>‹#›</a:t>
            </a:fld>
            <a:endParaRPr lang="en-US" dirty="0"/>
          </a:p>
        </p:txBody>
      </p:sp>
    </p:spTree>
    <p:extLst>
      <p:ext uri="{BB962C8B-B14F-4D97-AF65-F5344CB8AC3E}">
        <p14:creationId xmlns:p14="http://schemas.microsoft.com/office/powerpoint/2010/main" val="50024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or put a box around the goals your pitch helps to achieve. </a:t>
            </a:r>
          </a:p>
        </p:txBody>
      </p:sp>
      <p:sp>
        <p:nvSpPr>
          <p:cNvPr id="4" name="Slide Number Placeholder 3"/>
          <p:cNvSpPr>
            <a:spLocks noGrp="1"/>
          </p:cNvSpPr>
          <p:nvPr>
            <p:ph type="sldNum" sz="quarter" idx="5"/>
          </p:nvPr>
        </p:nvSpPr>
        <p:spPr/>
        <p:txBody>
          <a:bodyPr/>
          <a:lstStyle/>
          <a:p>
            <a:fld id="{2F5BCA8B-E0EA-4C18-903A-E9EC50CB23F5}" type="slidenum">
              <a:rPr lang="en-US" smtClean="0"/>
              <a:t>2</a:t>
            </a:fld>
            <a:endParaRPr lang="en-US" dirty="0"/>
          </a:p>
        </p:txBody>
      </p:sp>
    </p:spTree>
    <p:extLst>
      <p:ext uri="{BB962C8B-B14F-4D97-AF65-F5344CB8AC3E}">
        <p14:creationId xmlns:p14="http://schemas.microsoft.com/office/powerpoint/2010/main" val="122721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7</a:t>
            </a:fld>
            <a:endParaRPr lang="en-US" dirty="0"/>
          </a:p>
        </p:txBody>
      </p:sp>
    </p:spTree>
    <p:extLst>
      <p:ext uri="{BB962C8B-B14F-4D97-AF65-F5344CB8AC3E}">
        <p14:creationId xmlns:p14="http://schemas.microsoft.com/office/powerpoint/2010/main" val="21920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140,000 New Mexico children lost their primary caregiver during the pandemic.</a:t>
            </a:r>
          </a:p>
          <a:p>
            <a:r>
              <a:rPr lang="en-US" dirty="0"/>
              <a:t>New Mexico is ranked 49</a:t>
            </a:r>
            <a:r>
              <a:rPr lang="en-US" baseline="30000" dirty="0"/>
              <a:t>th</a:t>
            </a:r>
            <a:r>
              <a:rPr lang="en-US" dirty="0"/>
              <a:t> in child wellbeing</a:t>
            </a:r>
          </a:p>
          <a:p>
            <a:r>
              <a:rPr lang="en-US" dirty="0"/>
              <a:t>44% of SBHC users report at least one ACE risk factor</a:t>
            </a:r>
          </a:p>
          <a:p>
            <a:r>
              <a:rPr lang="en-US" dirty="0"/>
              <a:t>Opportunity to expand access SBHC services via telehealth and mobile health in small, rural communities</a:t>
            </a:r>
          </a:p>
          <a:p>
            <a:r>
              <a:rPr lang="en-US" dirty="0"/>
              <a:t>Improve long-term sustainability SBHC</a:t>
            </a:r>
          </a:p>
          <a:p>
            <a:endParaRPr lang="en-US" dirty="0"/>
          </a:p>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9</a:t>
            </a:fld>
            <a:endParaRPr lang="en-US" dirty="0"/>
          </a:p>
        </p:txBody>
      </p:sp>
    </p:spTree>
    <p:extLst>
      <p:ext uri="{BB962C8B-B14F-4D97-AF65-F5344CB8AC3E}">
        <p14:creationId xmlns:p14="http://schemas.microsoft.com/office/powerpoint/2010/main" val="229080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3D79"/>
                </a:solidFill>
                <a:effectLst/>
                <a:latin typeface="Montserrat" panose="00000500000000000000" pitchFamily="2" charset="0"/>
              </a:rPr>
              <a:t>The U.S. Preventive Services Task Force is an independent, volunteer panel of national experts in disease prevention and evidence-based medicine. The Task Force works to improve the health of people nationwide by making evidence-based recommendations about clinical preventive services</a:t>
            </a:r>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14</a:t>
            </a:fld>
            <a:endParaRPr lang="en-US" dirty="0"/>
          </a:p>
        </p:txBody>
      </p:sp>
    </p:spTree>
    <p:extLst>
      <p:ext uri="{BB962C8B-B14F-4D97-AF65-F5344CB8AC3E}">
        <p14:creationId xmlns:p14="http://schemas.microsoft.com/office/powerpoint/2010/main" val="301786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15</a:t>
            </a:fld>
            <a:endParaRPr lang="en-US" dirty="0"/>
          </a:p>
        </p:txBody>
      </p:sp>
    </p:spTree>
    <p:extLst>
      <p:ext uri="{BB962C8B-B14F-4D97-AF65-F5344CB8AC3E}">
        <p14:creationId xmlns:p14="http://schemas.microsoft.com/office/powerpoint/2010/main" val="47851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16</a:t>
            </a:fld>
            <a:endParaRPr lang="en-US" dirty="0"/>
          </a:p>
        </p:txBody>
      </p:sp>
    </p:spTree>
    <p:extLst>
      <p:ext uri="{BB962C8B-B14F-4D97-AF65-F5344CB8AC3E}">
        <p14:creationId xmlns:p14="http://schemas.microsoft.com/office/powerpoint/2010/main" val="181152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BCA8B-E0EA-4C18-903A-E9EC50CB23F5}" type="slidenum">
              <a:rPr lang="en-US" smtClean="0"/>
              <a:t>19</a:t>
            </a:fld>
            <a:endParaRPr lang="en-US" dirty="0"/>
          </a:p>
        </p:txBody>
      </p:sp>
    </p:spTree>
    <p:extLst>
      <p:ext uri="{BB962C8B-B14F-4D97-AF65-F5344CB8AC3E}">
        <p14:creationId xmlns:p14="http://schemas.microsoft.com/office/powerpoint/2010/main" val="1784333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72069"/>
            <a:ext cx="103632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Title 1">
            <a:extLst>
              <a:ext uri="{FF2B5EF4-FFF2-40B4-BE49-F238E27FC236}">
                <a16:creationId xmlns:a16="http://schemas.microsoft.com/office/drawing/2014/main" id="{B320A4F3-0355-4A02-BE78-184A0194ECCB}"/>
              </a:ext>
            </a:extLst>
          </p:cNvPr>
          <p:cNvSpPr txBox="1">
            <a:spLocks/>
          </p:cNvSpPr>
          <p:nvPr userDrawn="1"/>
        </p:nvSpPr>
        <p:spPr>
          <a:xfrm>
            <a:off x="2587336" y="4257964"/>
            <a:ext cx="7017327" cy="10480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endParaRPr lang="en-US" sz="3200" dirty="0"/>
          </a:p>
        </p:txBody>
      </p:sp>
      <p:sp>
        <p:nvSpPr>
          <p:cNvPr id="8" name="Text Placeholder 7">
            <a:extLst>
              <a:ext uri="{FF2B5EF4-FFF2-40B4-BE49-F238E27FC236}">
                <a16:creationId xmlns:a16="http://schemas.microsoft.com/office/drawing/2014/main" id="{E944D82C-C9AE-4D27-8D3F-A4BC5C20BAF7}"/>
              </a:ext>
            </a:extLst>
          </p:cNvPr>
          <p:cNvSpPr>
            <a:spLocks noGrp="1"/>
          </p:cNvSpPr>
          <p:nvPr>
            <p:ph type="body" sz="quarter" idx="10"/>
          </p:nvPr>
        </p:nvSpPr>
        <p:spPr>
          <a:xfrm>
            <a:off x="2323305" y="4257675"/>
            <a:ext cx="7545387" cy="776288"/>
          </a:xfrm>
        </p:spPr>
        <p:txBody>
          <a:bodyPr anchor="b"/>
          <a:lstStyle>
            <a:lvl1pPr marL="0" indent="0" algn="ctr">
              <a:buNone/>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39405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76218"/>
            <a:ext cx="6172200" cy="44848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3">
            <a:extLst>
              <a:ext uri="{FF2B5EF4-FFF2-40B4-BE49-F238E27FC236}">
                <a16:creationId xmlns:a16="http://schemas.microsoft.com/office/drawing/2014/main" id="{4C0806A5-D7A5-4707-987B-441451DFEE1A}"/>
              </a:ext>
            </a:extLst>
          </p:cNvPr>
          <p:cNvSpPr>
            <a:spLocks noGrp="1"/>
          </p:cNvSpPr>
          <p:nvPr>
            <p:ph type="sldNum" sz="quarter" idx="4"/>
          </p:nvPr>
        </p:nvSpPr>
        <p:spPr>
          <a:xfrm>
            <a:off x="10557684" y="47574"/>
            <a:ext cx="1592232" cy="254934"/>
          </a:xfrm>
          <a:prstGeom prst="rect">
            <a:avLst/>
          </a:prstGeom>
        </p:spPr>
        <p:txBody>
          <a:bodyPr vert="horz" lIns="91440" tIns="45720" rIns="91440" bIns="45720" rtlCol="0" anchor="ctr"/>
          <a:lstStyle>
            <a:lvl1pPr algn="r">
              <a:defRPr sz="1800">
                <a:solidFill>
                  <a:schemeClr val="tx1">
                    <a:tint val="75000"/>
                  </a:schemeClr>
                </a:solidFill>
              </a:defRPr>
            </a:lvl1pPr>
          </a:lstStyle>
          <a:p>
            <a:endParaRPr lang="en-US" dirty="0"/>
          </a:p>
        </p:txBody>
      </p:sp>
    </p:spTree>
    <p:extLst>
      <p:ext uri="{BB962C8B-B14F-4D97-AF65-F5344CB8AC3E}">
        <p14:creationId xmlns:p14="http://schemas.microsoft.com/office/powerpoint/2010/main" val="378719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F17D-CFF1-4F35-9268-5E529218AE57}"/>
              </a:ext>
            </a:extLst>
          </p:cNvPr>
          <p:cNvSpPr>
            <a:spLocks noGrp="1"/>
          </p:cNvSpPr>
          <p:nvPr>
            <p:ph type="title"/>
          </p:nvPr>
        </p:nvSpPr>
        <p:spPr>
          <a:xfrm>
            <a:off x="838200" y="1020848"/>
            <a:ext cx="9146309"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9217F02-268A-4653-BC51-B0FBF4DA3FCC}"/>
              </a:ext>
            </a:extLst>
          </p:cNvPr>
          <p:cNvSpPr>
            <a:spLocks noGrp="1"/>
          </p:cNvSpPr>
          <p:nvPr>
            <p:ph type="sldNum" sz="quarter" idx="10"/>
          </p:nvPr>
        </p:nvSpPr>
        <p:spPr>
          <a:xfrm>
            <a:off x="10557684" y="6550641"/>
            <a:ext cx="1592232" cy="254934"/>
          </a:xfrm>
        </p:spPr>
        <p:txBody>
          <a:bodyPr/>
          <a:lstStyle/>
          <a:p>
            <a:endParaRPr lang="en-US" dirty="0"/>
          </a:p>
        </p:txBody>
      </p:sp>
    </p:spTree>
    <p:extLst>
      <p:ext uri="{BB962C8B-B14F-4D97-AF65-F5344CB8AC3E}">
        <p14:creationId xmlns:p14="http://schemas.microsoft.com/office/powerpoint/2010/main" val="3592837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EABF7B-085D-4CD9-98FC-BA5E2972C7DD}"/>
              </a:ext>
            </a:extLst>
          </p:cNvPr>
          <p:cNvSpPr>
            <a:spLocks noGrp="1"/>
          </p:cNvSpPr>
          <p:nvPr>
            <p:ph type="sldNum" sz="quarter" idx="10"/>
          </p:nvPr>
        </p:nvSpPr>
        <p:spPr/>
        <p:txBody>
          <a:bodyPr/>
          <a:lstStyle>
            <a:lvl1pPr>
              <a:defRPr sz="1800"/>
            </a:lvl1pPr>
          </a:lstStyle>
          <a:p>
            <a:endParaRPr lang="en-US" dirty="0"/>
          </a:p>
        </p:txBody>
      </p:sp>
    </p:spTree>
    <p:extLst>
      <p:ext uri="{BB962C8B-B14F-4D97-AF65-F5344CB8AC3E}">
        <p14:creationId xmlns:p14="http://schemas.microsoft.com/office/powerpoint/2010/main" val="96432434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EABF7B-085D-4CD9-98FC-BA5E2972C7DD}"/>
              </a:ext>
            </a:extLst>
          </p:cNvPr>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088220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a:extLst>
              <a:ext uri="{FF2B5EF4-FFF2-40B4-BE49-F238E27FC236}">
                <a16:creationId xmlns:a16="http://schemas.microsoft.com/office/drawing/2014/main" id="{B9C34D75-E17C-4752-B575-6EB6569FC5FC}"/>
              </a:ext>
            </a:extLst>
          </p:cNvPr>
          <p:cNvSpPr>
            <a:spLocks noGrp="1"/>
          </p:cNvSpPr>
          <p:nvPr>
            <p:ph type="sldNum" sz="quarter" idx="4"/>
          </p:nvPr>
        </p:nvSpPr>
        <p:spPr>
          <a:xfrm>
            <a:off x="10557684" y="29369"/>
            <a:ext cx="1592232" cy="254934"/>
          </a:xfrm>
          <a:prstGeom prst="rect">
            <a:avLst/>
          </a:prstGeom>
        </p:spPr>
        <p:txBody>
          <a:bodyPr vert="horz" lIns="91440" tIns="45720" rIns="91440" bIns="45720" rtlCol="0" anchor="ctr"/>
          <a:lstStyle>
            <a:lvl1pPr algn="r">
              <a:defRPr sz="1800">
                <a:solidFill>
                  <a:schemeClr val="tx1">
                    <a:tint val="75000"/>
                  </a:schemeClr>
                </a:solidFill>
              </a:defRPr>
            </a:lvl1pPr>
          </a:lstStyle>
          <a:p>
            <a:endParaRPr lang="en-US" dirty="0"/>
          </a:p>
        </p:txBody>
      </p:sp>
    </p:spTree>
    <p:extLst>
      <p:ext uri="{BB962C8B-B14F-4D97-AF65-F5344CB8AC3E}">
        <p14:creationId xmlns:p14="http://schemas.microsoft.com/office/powerpoint/2010/main" val="295058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9C93DF-A8DC-4513-92DF-B41BF6D4B6AB}"/>
              </a:ext>
            </a:extLst>
          </p:cNvPr>
          <p:cNvSpPr/>
          <p:nvPr userDrawn="1"/>
        </p:nvSpPr>
        <p:spPr>
          <a:xfrm>
            <a:off x="138545" y="5892800"/>
            <a:ext cx="12011371" cy="935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F34C842-D268-42AE-AFA5-4DB0B3CECCB3}"/>
              </a:ext>
            </a:extLst>
          </p:cNvPr>
          <p:cNvPicPr>
            <a:picLocks noChangeAspect="1"/>
          </p:cNvPicPr>
          <p:nvPr userDrawn="1"/>
        </p:nvPicPr>
        <p:blipFill>
          <a:blip r:embed="rId2"/>
          <a:stretch>
            <a:fillRect/>
          </a:stretch>
        </p:blipFill>
        <p:spPr>
          <a:xfrm>
            <a:off x="0" y="5995643"/>
            <a:ext cx="3590925" cy="790575"/>
          </a:xfrm>
          <a:prstGeom prst="rect">
            <a:avLst/>
          </a:prstGeom>
        </p:spPr>
      </p:pic>
      <p:sp>
        <p:nvSpPr>
          <p:cNvPr id="21" name="Rectangle 20">
            <a:extLst>
              <a:ext uri="{FF2B5EF4-FFF2-40B4-BE49-F238E27FC236}">
                <a16:creationId xmlns:a16="http://schemas.microsoft.com/office/drawing/2014/main" id="{745EF2C5-384E-4CBA-ABA6-17566171557D}"/>
              </a:ext>
            </a:extLst>
          </p:cNvPr>
          <p:cNvSpPr/>
          <p:nvPr userDrawn="1"/>
        </p:nvSpPr>
        <p:spPr>
          <a:xfrm>
            <a:off x="838200" y="87869"/>
            <a:ext cx="514429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A6DE"/>
                </a:solidFill>
                <a:effectLst/>
                <a:uLnTx/>
                <a:uFillTx/>
                <a:latin typeface="Calibri" panose="020F0502020204030204" pitchFamily="34" charset="0"/>
                <a:ea typeface="+mn-ea"/>
                <a:cs typeface="Calibri" panose="020F0502020204030204" pitchFamily="34" charset="0"/>
              </a:rPr>
              <a:t>New Mexico Department of Health Fiscal Year 2024 Budget Request Factsheet</a:t>
            </a:r>
          </a:p>
        </p:txBody>
      </p:sp>
      <p:sp>
        <p:nvSpPr>
          <p:cNvPr id="23" name="Title 1">
            <a:extLst>
              <a:ext uri="{FF2B5EF4-FFF2-40B4-BE49-F238E27FC236}">
                <a16:creationId xmlns:a16="http://schemas.microsoft.com/office/drawing/2014/main" id="{499B3CAD-AAD0-4B95-A713-7631EDB5EFA9}"/>
              </a:ext>
            </a:extLst>
          </p:cNvPr>
          <p:cNvSpPr>
            <a:spLocks noGrp="1"/>
          </p:cNvSpPr>
          <p:nvPr>
            <p:ph type="title" hasCustomPrompt="1"/>
          </p:nvPr>
        </p:nvSpPr>
        <p:spPr>
          <a:xfrm>
            <a:off x="838200" y="378277"/>
            <a:ext cx="10392913" cy="315912"/>
          </a:xfrm>
        </p:spPr>
        <p:txBody>
          <a:bodyPr>
            <a:noAutofit/>
          </a:bodyPr>
          <a:lstStyle>
            <a:lvl1pPr>
              <a:defRPr sz="2000" b="1" cap="none">
                <a:solidFill>
                  <a:srgbClr val="2E318B"/>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24" name="Content Placeholder 2">
            <a:extLst>
              <a:ext uri="{FF2B5EF4-FFF2-40B4-BE49-F238E27FC236}">
                <a16:creationId xmlns:a16="http://schemas.microsoft.com/office/drawing/2014/main" id="{7EEDD308-7B0E-4DBD-A860-C64B9E4FC729}"/>
              </a:ext>
            </a:extLst>
          </p:cNvPr>
          <p:cNvSpPr>
            <a:spLocks noGrp="1"/>
          </p:cNvSpPr>
          <p:nvPr>
            <p:ph sz="half" idx="1"/>
          </p:nvPr>
        </p:nvSpPr>
        <p:spPr>
          <a:xfrm>
            <a:off x="853056" y="960826"/>
            <a:ext cx="5181600" cy="5216137"/>
          </a:xfrm>
        </p:spPr>
        <p:txBody>
          <a:bodyPr>
            <a:normAutofit/>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a:extLst>
              <a:ext uri="{FF2B5EF4-FFF2-40B4-BE49-F238E27FC236}">
                <a16:creationId xmlns:a16="http://schemas.microsoft.com/office/drawing/2014/main" id="{DBEFA991-3D2D-4E8D-9DE5-076A5978B1B5}"/>
              </a:ext>
            </a:extLst>
          </p:cNvPr>
          <p:cNvSpPr>
            <a:spLocks noGrp="1"/>
          </p:cNvSpPr>
          <p:nvPr>
            <p:ph sz="half" idx="2"/>
          </p:nvPr>
        </p:nvSpPr>
        <p:spPr>
          <a:xfrm>
            <a:off x="6172200" y="960826"/>
            <a:ext cx="5181600" cy="5216137"/>
          </a:xfrm>
        </p:spPr>
        <p:txBody>
          <a:bodyPr>
            <a:normAutofit/>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5">
            <a:extLst>
              <a:ext uri="{FF2B5EF4-FFF2-40B4-BE49-F238E27FC236}">
                <a16:creationId xmlns:a16="http://schemas.microsoft.com/office/drawing/2014/main" id="{444F492D-4D1E-4EEA-BDD0-D46FEF75E370}"/>
              </a:ext>
            </a:extLst>
          </p:cNvPr>
          <p:cNvSpPr>
            <a:spLocks noGrp="1"/>
          </p:cNvSpPr>
          <p:nvPr>
            <p:ph type="sldNum" sz="quarter" idx="4"/>
          </p:nvPr>
        </p:nvSpPr>
        <p:spPr>
          <a:xfrm>
            <a:off x="11496675" y="87313"/>
            <a:ext cx="619125" cy="315912"/>
          </a:xfrm>
        </p:spPr>
        <p:txBody>
          <a:bodyPr vert="horz" lIns="91440" tIns="45720" rIns="91440" bIns="45720" rtlCol="0" anchor="ctr"/>
          <a:lstStyle>
            <a:lvl1pPr algn="r">
              <a:defRPr sz="1200">
                <a:solidFill>
                  <a:schemeClr val="tx1">
                    <a:tint val="75000"/>
                  </a:schemeClr>
                </a:solidFill>
              </a:defRPr>
            </a:lvl1pPr>
          </a:lstStyle>
          <a:p>
            <a:pPr lvl="0"/>
            <a:fld id="{04B0D94C-6065-48D6-AC11-26E760121F1C}" type="slidenum">
              <a:rPr lang="en-US" sz="1800" noProof="0" smtClean="0"/>
              <a:pPr lvl="0"/>
              <a:t>‹#›</a:t>
            </a:fld>
            <a:endParaRPr lang="en-US" sz="1800" noProof="0" dirty="0"/>
          </a:p>
        </p:txBody>
      </p:sp>
    </p:spTree>
    <p:extLst>
      <p:ext uri="{BB962C8B-B14F-4D97-AF65-F5344CB8AC3E}">
        <p14:creationId xmlns:p14="http://schemas.microsoft.com/office/powerpoint/2010/main" val="392448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logo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6C3771-47FB-41DE-82C4-7EEDB2C8F6F4}"/>
              </a:ext>
            </a:extLst>
          </p:cNvPr>
          <p:cNvSpPr/>
          <p:nvPr userDrawn="1"/>
        </p:nvSpPr>
        <p:spPr>
          <a:xfrm>
            <a:off x="1588655" y="6012873"/>
            <a:ext cx="10515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a:extLst>
              <a:ext uri="{FF2B5EF4-FFF2-40B4-BE49-F238E27FC236}">
                <a16:creationId xmlns:a16="http://schemas.microsoft.com/office/drawing/2014/main" id="{B9C34D75-E17C-4752-B575-6EB6569FC5FC}"/>
              </a:ext>
            </a:extLst>
          </p:cNvPr>
          <p:cNvSpPr>
            <a:spLocks noGrp="1"/>
          </p:cNvSpPr>
          <p:nvPr>
            <p:ph type="sldNum" sz="quarter" idx="4"/>
          </p:nvPr>
        </p:nvSpPr>
        <p:spPr>
          <a:xfrm>
            <a:off x="10557684" y="29369"/>
            <a:ext cx="1592232" cy="254934"/>
          </a:xfrm>
          <a:prstGeom prst="rect">
            <a:avLst/>
          </a:prstGeom>
        </p:spPr>
        <p:txBody>
          <a:bodyPr vert="horz" lIns="91440" tIns="45720" rIns="91440" bIns="45720" rtlCol="0" anchor="ctr"/>
          <a:lstStyle>
            <a:lvl1pPr algn="r">
              <a:defRPr sz="1800">
                <a:solidFill>
                  <a:schemeClr val="tx1">
                    <a:tint val="75000"/>
                  </a:schemeClr>
                </a:solidFill>
              </a:defRPr>
            </a:lvl1pPr>
          </a:lstStyle>
          <a:p>
            <a:endParaRPr lang="en-US" dirty="0"/>
          </a:p>
        </p:txBody>
      </p:sp>
    </p:spTree>
    <p:extLst>
      <p:ext uri="{BB962C8B-B14F-4D97-AF65-F5344CB8AC3E}">
        <p14:creationId xmlns:p14="http://schemas.microsoft.com/office/powerpoint/2010/main" val="133016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4E7CB3C0-5C46-48A2-A1FD-539523513FA8}"/>
              </a:ext>
            </a:extLst>
          </p:cNvPr>
          <p:cNvSpPr>
            <a:spLocks noGrp="1"/>
          </p:cNvSpPr>
          <p:nvPr>
            <p:ph type="sldNum" sz="quarter" idx="4"/>
          </p:nvPr>
        </p:nvSpPr>
        <p:spPr>
          <a:xfrm>
            <a:off x="10557684" y="29369"/>
            <a:ext cx="1592232" cy="254934"/>
          </a:xfrm>
          <a:prstGeom prst="rect">
            <a:avLst/>
          </a:prstGeom>
        </p:spPr>
        <p:txBody>
          <a:bodyPr vert="horz" lIns="91440" tIns="45720" rIns="91440" bIns="45720" rtlCol="0" anchor="ctr"/>
          <a:lstStyle>
            <a:lvl1pPr algn="r">
              <a:defRPr sz="1800">
                <a:solidFill>
                  <a:schemeClr val="tx1">
                    <a:tint val="75000"/>
                  </a:schemeClr>
                </a:solidFill>
              </a:defRPr>
            </a:lvl1pPr>
          </a:lstStyle>
          <a:p>
            <a:endParaRPr lang="en-US" dirty="0"/>
          </a:p>
        </p:txBody>
      </p:sp>
    </p:spTree>
    <p:extLst>
      <p:ext uri="{BB962C8B-B14F-4D97-AF65-F5344CB8AC3E}">
        <p14:creationId xmlns:p14="http://schemas.microsoft.com/office/powerpoint/2010/main" val="305010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2424"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3">
            <a:extLst>
              <a:ext uri="{FF2B5EF4-FFF2-40B4-BE49-F238E27FC236}">
                <a16:creationId xmlns:a16="http://schemas.microsoft.com/office/drawing/2014/main" id="{12C79640-84E6-4FFB-A42C-86B74312506D}"/>
              </a:ext>
            </a:extLst>
          </p:cNvPr>
          <p:cNvSpPr>
            <a:spLocks noGrp="1"/>
          </p:cNvSpPr>
          <p:nvPr>
            <p:ph type="sldNum" sz="quarter" idx="10"/>
          </p:nvPr>
        </p:nvSpPr>
        <p:spPr>
          <a:xfrm>
            <a:off x="10557684" y="0"/>
            <a:ext cx="1592232" cy="254934"/>
          </a:xfrm>
          <a:prstGeom prst="rect">
            <a:avLst/>
          </a:prstGeom>
        </p:spPr>
        <p:txBody>
          <a:bodyPr vert="horz" lIns="91440" tIns="45720" rIns="91440" bIns="45720" rtlCol="0" anchor="ctr"/>
          <a:lstStyle>
            <a:lvl1pPr algn="r">
              <a:defRPr sz="1800">
                <a:solidFill>
                  <a:schemeClr val="tx1">
                    <a:tint val="75000"/>
                  </a:schemeClr>
                </a:solidFill>
              </a:defRPr>
            </a:lvl1pPr>
          </a:lstStyle>
          <a:p>
            <a:endParaRPr lang="en-US" dirty="0"/>
          </a:p>
        </p:txBody>
      </p:sp>
    </p:spTree>
    <p:extLst>
      <p:ext uri="{BB962C8B-B14F-4D97-AF65-F5344CB8AC3E}">
        <p14:creationId xmlns:p14="http://schemas.microsoft.com/office/powerpoint/2010/main" val="355207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3">
            <a:extLst>
              <a:ext uri="{FF2B5EF4-FFF2-40B4-BE49-F238E27FC236}">
                <a16:creationId xmlns:a16="http://schemas.microsoft.com/office/drawing/2014/main" id="{AF30E693-44FE-446E-AE85-B7B2DD2EAC36}"/>
              </a:ext>
            </a:extLst>
          </p:cNvPr>
          <p:cNvSpPr>
            <a:spLocks noGrp="1"/>
          </p:cNvSpPr>
          <p:nvPr>
            <p:ph type="sldNum" sz="quarter" idx="4"/>
          </p:nvPr>
        </p:nvSpPr>
        <p:spPr>
          <a:xfrm>
            <a:off x="10557684" y="29369"/>
            <a:ext cx="1592232" cy="254934"/>
          </a:xfrm>
          <a:prstGeom prst="rect">
            <a:avLst/>
          </a:prstGeom>
        </p:spPr>
        <p:txBody>
          <a:bodyPr vert="horz" lIns="91440" tIns="45720" rIns="91440" bIns="45720" rtlCol="0" anchor="ctr"/>
          <a:lstStyle>
            <a:lvl1pPr algn="r">
              <a:defRPr sz="1800">
                <a:solidFill>
                  <a:schemeClr val="tx1">
                    <a:tint val="75000"/>
                  </a:schemeClr>
                </a:solidFill>
              </a:defRPr>
            </a:lvl1pPr>
          </a:lstStyle>
          <a:p>
            <a:endParaRPr lang="en-US" dirty="0"/>
          </a:p>
        </p:txBody>
      </p:sp>
    </p:spTree>
    <p:extLst>
      <p:ext uri="{BB962C8B-B14F-4D97-AF65-F5344CB8AC3E}">
        <p14:creationId xmlns:p14="http://schemas.microsoft.com/office/powerpoint/2010/main" val="37468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No Text Boxes">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5FF015D8-B942-494C-84B9-D339283D9DC0}"/>
              </a:ext>
            </a:extLst>
          </p:cNvPr>
          <p:cNvSpPr>
            <a:spLocks noGrp="1"/>
          </p:cNvSpPr>
          <p:nvPr>
            <p:ph type="sldNum" sz="quarter" idx="4"/>
          </p:nvPr>
        </p:nvSpPr>
        <p:spPr>
          <a:xfrm>
            <a:off x="10557684" y="29369"/>
            <a:ext cx="1592232" cy="254934"/>
          </a:xfrm>
          <a:prstGeom prst="rect">
            <a:avLst/>
          </a:prstGeom>
        </p:spPr>
        <p:txBody>
          <a:bodyPr vert="horz" lIns="91440" tIns="45720" rIns="91440" bIns="45720" rtlCol="0" anchor="ctr"/>
          <a:lstStyle>
            <a:lvl1pPr algn="r">
              <a:defRPr sz="1800">
                <a:solidFill>
                  <a:schemeClr val="tx1">
                    <a:tint val="75000"/>
                  </a:schemeClr>
                </a:solidFill>
              </a:defRPr>
            </a:lvl1pPr>
          </a:lstStyle>
          <a:p>
            <a:endParaRPr lang="en-US" dirty="0"/>
          </a:p>
        </p:txBody>
      </p:sp>
    </p:spTree>
    <p:extLst>
      <p:ext uri="{BB962C8B-B14F-4D97-AF65-F5344CB8AC3E}">
        <p14:creationId xmlns:p14="http://schemas.microsoft.com/office/powerpoint/2010/main" val="216807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311564"/>
            <a:ext cx="6172200" cy="45494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3">
            <a:extLst>
              <a:ext uri="{FF2B5EF4-FFF2-40B4-BE49-F238E27FC236}">
                <a16:creationId xmlns:a16="http://schemas.microsoft.com/office/drawing/2014/main" id="{2F629196-C51B-47EC-BC81-5A6745A43C0A}"/>
              </a:ext>
            </a:extLst>
          </p:cNvPr>
          <p:cNvSpPr>
            <a:spLocks noGrp="1"/>
          </p:cNvSpPr>
          <p:nvPr>
            <p:ph type="sldNum" sz="quarter" idx="4"/>
          </p:nvPr>
        </p:nvSpPr>
        <p:spPr>
          <a:xfrm>
            <a:off x="10557684" y="29369"/>
            <a:ext cx="1592232" cy="254934"/>
          </a:xfrm>
          <a:prstGeom prst="rect">
            <a:avLst/>
          </a:prstGeom>
        </p:spPr>
        <p:txBody>
          <a:bodyPr vert="horz" lIns="91440" tIns="45720" rIns="91440" bIns="45720" rtlCol="0" anchor="ctr"/>
          <a:lstStyle>
            <a:lvl1pPr algn="r">
              <a:defRPr sz="1800">
                <a:solidFill>
                  <a:schemeClr val="tx1">
                    <a:tint val="75000"/>
                  </a:schemeClr>
                </a:solidFill>
              </a:defRPr>
            </a:lvl1pPr>
          </a:lstStyle>
          <a:p>
            <a:endParaRPr lang="en-US" dirty="0"/>
          </a:p>
        </p:txBody>
      </p:sp>
    </p:spTree>
    <p:extLst>
      <p:ext uri="{BB962C8B-B14F-4D97-AF65-F5344CB8AC3E}">
        <p14:creationId xmlns:p14="http://schemas.microsoft.com/office/powerpoint/2010/main" val="414918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2818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4D9FABE6-FDD6-4734-B0A6-DABC24178DDD}"/>
              </a:ext>
            </a:extLst>
          </p:cNvPr>
          <p:cNvSpPr>
            <a:spLocks noGrp="1"/>
          </p:cNvSpPr>
          <p:nvPr>
            <p:ph type="sldNum" sz="quarter" idx="4"/>
          </p:nvPr>
        </p:nvSpPr>
        <p:spPr>
          <a:xfrm>
            <a:off x="10557684" y="42724"/>
            <a:ext cx="1592232" cy="254934"/>
          </a:xfrm>
          <a:prstGeom prst="rect">
            <a:avLst/>
          </a:prstGeom>
        </p:spPr>
        <p:txBody>
          <a:bodyPr vert="horz" lIns="91440" tIns="45720" rIns="91440" bIns="45720" rtlCol="0" anchor="ctr"/>
          <a:lstStyle>
            <a:lvl1pPr algn="r">
              <a:defRPr sz="18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198829251"/>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5" r:id="rId3"/>
    <p:sldLayoutId id="2147483673" r:id="rId4"/>
    <p:sldLayoutId id="2147483662" r:id="rId5"/>
    <p:sldLayoutId id="2147483665" r:id="rId6"/>
    <p:sldLayoutId id="2147483666" r:id="rId7"/>
    <p:sldLayoutId id="2147483667" r:id="rId8"/>
    <p:sldLayoutId id="2147483668" r:id="rId9"/>
    <p:sldLayoutId id="2147483669" r:id="rId10"/>
    <p:sldLayoutId id="2147483670" r:id="rId11"/>
    <p:sldLayoutId id="2147483672"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communityguide.org/content/task-force-recommends-school-based-health-centers-promote-health-equi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tsdr.cdc.gov/placeandhealth/svi/documentation/pdf/SVI2018Documentation_01192022_1.pdf" TargetMode="External"/><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59C1-BFD6-49D4-A5A4-1C260000F5F2}"/>
              </a:ext>
            </a:extLst>
          </p:cNvPr>
          <p:cNvSpPr>
            <a:spLocks noGrp="1"/>
          </p:cNvSpPr>
          <p:nvPr>
            <p:ph type="ctrTitle"/>
          </p:nvPr>
        </p:nvSpPr>
        <p:spPr>
          <a:xfrm>
            <a:off x="914400" y="1772069"/>
            <a:ext cx="10363200" cy="2387600"/>
          </a:xfrm>
        </p:spPr>
        <p:txBody>
          <a:bodyPr>
            <a:normAutofit fontScale="90000"/>
          </a:bodyPr>
          <a:lstStyle/>
          <a:p>
            <a:r>
              <a:rPr lang="en-US" dirty="0"/>
              <a:t>FY24 Pitch for the People:</a:t>
            </a:r>
            <a:br>
              <a:rPr lang="en-US" dirty="0"/>
            </a:br>
            <a:r>
              <a:rPr lang="en-US" dirty="0"/>
              <a:t>Expansion and Sustainability of New Mexico School-Based Health Centers</a:t>
            </a:r>
          </a:p>
        </p:txBody>
      </p:sp>
      <p:sp>
        <p:nvSpPr>
          <p:cNvPr id="4" name="Text Placeholder 3">
            <a:extLst>
              <a:ext uri="{FF2B5EF4-FFF2-40B4-BE49-F238E27FC236}">
                <a16:creationId xmlns:a16="http://schemas.microsoft.com/office/drawing/2014/main" id="{0A5088BB-077C-4435-B739-C75239E862A5}"/>
              </a:ext>
            </a:extLst>
          </p:cNvPr>
          <p:cNvSpPr>
            <a:spLocks noGrp="1"/>
          </p:cNvSpPr>
          <p:nvPr>
            <p:ph type="body" sz="quarter" idx="10"/>
          </p:nvPr>
        </p:nvSpPr>
        <p:spPr>
          <a:xfrm>
            <a:off x="1082180" y="3698274"/>
            <a:ext cx="9395670" cy="2232742"/>
          </a:xfrm>
        </p:spPr>
        <p:txBody>
          <a:bodyPr>
            <a:normAutofit/>
          </a:bodyPr>
          <a:lstStyle/>
          <a:p>
            <a:r>
              <a:rPr lang="en-US" sz="1050" dirty="0"/>
              <a:t>Public Health Division</a:t>
            </a:r>
          </a:p>
          <a:p>
            <a:r>
              <a:rPr lang="en-US" sz="1050" dirty="0"/>
              <a:t>Kristin Oreskovich</a:t>
            </a:r>
          </a:p>
          <a:p>
            <a:r>
              <a:rPr lang="en-US" sz="1050" dirty="0"/>
              <a:t>OPA</a:t>
            </a:r>
          </a:p>
          <a:p>
            <a:r>
              <a:rPr lang="en-US" sz="1050" dirty="0"/>
              <a:t>Arya Showers</a:t>
            </a:r>
          </a:p>
        </p:txBody>
      </p:sp>
    </p:spTree>
    <p:extLst>
      <p:ext uri="{BB962C8B-B14F-4D97-AF65-F5344CB8AC3E}">
        <p14:creationId xmlns:p14="http://schemas.microsoft.com/office/powerpoint/2010/main" val="422012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25972D-0AC4-FA71-05C8-316CBF41BE61}"/>
              </a:ext>
            </a:extLst>
          </p:cNvPr>
          <p:cNvSpPr>
            <a:spLocks noGrp="1"/>
          </p:cNvSpPr>
          <p:nvPr>
            <p:ph type="title"/>
          </p:nvPr>
        </p:nvSpPr>
        <p:spPr/>
        <p:txBody>
          <a:bodyPr/>
          <a:lstStyle/>
          <a:p>
            <a:r>
              <a:rPr lang="en-US" dirty="0"/>
              <a:t>Impact of Underfunding</a:t>
            </a:r>
          </a:p>
        </p:txBody>
      </p:sp>
      <p:sp>
        <p:nvSpPr>
          <p:cNvPr id="9" name="Content Placeholder 8">
            <a:extLst>
              <a:ext uri="{FF2B5EF4-FFF2-40B4-BE49-F238E27FC236}">
                <a16:creationId xmlns:a16="http://schemas.microsoft.com/office/drawing/2014/main" id="{665F2553-C0F3-EE02-6586-D47040418829}"/>
              </a:ext>
            </a:extLst>
          </p:cNvPr>
          <p:cNvSpPr>
            <a:spLocks noGrp="1"/>
          </p:cNvSpPr>
          <p:nvPr>
            <p:ph sz="half" idx="2"/>
          </p:nvPr>
        </p:nvSpPr>
        <p:spPr>
          <a:xfrm>
            <a:off x="6172200" y="1771513"/>
            <a:ext cx="5181600" cy="4405449"/>
          </a:xfrm>
        </p:spPr>
        <p:txBody>
          <a:bodyPr/>
          <a:lstStyle/>
          <a:p>
            <a:r>
              <a:rPr lang="en-US" dirty="0"/>
              <a:t>Number of OSAH funded SBHC is roughly unchanged in 15 years</a:t>
            </a:r>
          </a:p>
          <a:p>
            <a:r>
              <a:rPr lang="en-US" dirty="0"/>
              <a:t>Budget cuts result in closing or reduction of SBHC services</a:t>
            </a:r>
          </a:p>
          <a:p>
            <a:r>
              <a:rPr lang="en-US" dirty="0"/>
              <a:t>From 2006 to present, employees with FTE dedicated to SBHC efforts reduced from 8 to 1.2</a:t>
            </a:r>
          </a:p>
          <a:p>
            <a:pPr marL="0" indent="0">
              <a:buNone/>
            </a:pPr>
            <a:endParaRPr lang="en-US" dirty="0"/>
          </a:p>
        </p:txBody>
      </p:sp>
      <p:sp>
        <p:nvSpPr>
          <p:cNvPr id="5" name="Slide Number Placeholder 4">
            <a:extLst>
              <a:ext uri="{FF2B5EF4-FFF2-40B4-BE49-F238E27FC236}">
                <a16:creationId xmlns:a16="http://schemas.microsoft.com/office/drawing/2014/main" id="{4C28262F-E6EA-5081-D702-D55A500F00B1}"/>
              </a:ext>
            </a:extLst>
          </p:cNvPr>
          <p:cNvSpPr>
            <a:spLocks noGrp="1"/>
          </p:cNvSpPr>
          <p:nvPr>
            <p:ph type="sldNum" sz="quarter" idx="4"/>
          </p:nvPr>
        </p:nvSpPr>
        <p:spPr/>
        <p:txBody>
          <a:bodyPr/>
          <a:lstStyle/>
          <a:p>
            <a:endParaRPr lang="en-US" dirty="0"/>
          </a:p>
        </p:txBody>
      </p:sp>
      <p:graphicFrame>
        <p:nvGraphicFramePr>
          <p:cNvPr id="10" name="Chart 9">
            <a:extLst>
              <a:ext uri="{FF2B5EF4-FFF2-40B4-BE49-F238E27FC236}">
                <a16:creationId xmlns:a16="http://schemas.microsoft.com/office/drawing/2014/main" id="{2347A040-C8CE-4E8C-ACDB-E5BAACBD2D19}"/>
              </a:ext>
            </a:extLst>
          </p:cNvPr>
          <p:cNvGraphicFramePr>
            <a:graphicFrameLocks/>
          </p:cNvGraphicFramePr>
          <p:nvPr>
            <p:extLst>
              <p:ext uri="{D42A27DB-BD31-4B8C-83A1-F6EECF244321}">
                <p14:modId xmlns:p14="http://schemas.microsoft.com/office/powerpoint/2010/main" val="2057278231"/>
              </p:ext>
            </p:extLst>
          </p:nvPr>
        </p:nvGraphicFramePr>
        <p:xfrm>
          <a:off x="446809" y="1881663"/>
          <a:ext cx="5444836" cy="3500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251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0232-B48B-4459-AC21-9E1A064C6784}"/>
              </a:ext>
            </a:extLst>
          </p:cNvPr>
          <p:cNvSpPr>
            <a:spLocks noGrp="1"/>
          </p:cNvSpPr>
          <p:nvPr>
            <p:ph type="title"/>
          </p:nvPr>
        </p:nvSpPr>
        <p:spPr>
          <a:xfrm>
            <a:off x="440871" y="365127"/>
            <a:ext cx="11103429" cy="1325563"/>
          </a:xfrm>
        </p:spPr>
        <p:txBody>
          <a:bodyPr/>
          <a:lstStyle/>
          <a:p>
            <a:r>
              <a:rPr lang="en-US" dirty="0"/>
              <a:t>Improvements for New Mexicans and NMDOH</a:t>
            </a:r>
          </a:p>
        </p:txBody>
      </p:sp>
      <p:sp>
        <p:nvSpPr>
          <p:cNvPr id="3" name="Content Placeholder 2">
            <a:extLst>
              <a:ext uri="{FF2B5EF4-FFF2-40B4-BE49-F238E27FC236}">
                <a16:creationId xmlns:a16="http://schemas.microsoft.com/office/drawing/2014/main" id="{AD321459-1735-4F28-90BD-21813FA9EBDE}"/>
              </a:ext>
            </a:extLst>
          </p:cNvPr>
          <p:cNvSpPr>
            <a:spLocks noGrp="1"/>
          </p:cNvSpPr>
          <p:nvPr>
            <p:ph sz="half" idx="1"/>
          </p:nvPr>
        </p:nvSpPr>
        <p:spPr/>
        <p:txBody>
          <a:bodyPr/>
          <a:lstStyle/>
          <a:p>
            <a:r>
              <a:rPr lang="en-US" dirty="0"/>
              <a:t>Increase </a:t>
            </a:r>
            <a:r>
              <a:rPr lang="en-US" b="1" dirty="0"/>
              <a:t>access to both primary care </a:t>
            </a:r>
            <a:r>
              <a:rPr lang="en-US" b="1" i="1" dirty="0"/>
              <a:t>and behavioral health </a:t>
            </a:r>
            <a:r>
              <a:rPr lang="en-US" dirty="0"/>
              <a:t>care, including suicide prevention and SUD screening</a:t>
            </a:r>
          </a:p>
          <a:p>
            <a:r>
              <a:rPr lang="en-US" dirty="0"/>
              <a:t>Improve </a:t>
            </a:r>
            <a:r>
              <a:rPr lang="en-US" b="1" dirty="0"/>
              <a:t>continuity of care </a:t>
            </a:r>
            <a:r>
              <a:rPr lang="en-US" dirty="0"/>
              <a:t>through sponsorships with local health care organizations</a:t>
            </a:r>
          </a:p>
          <a:p>
            <a:r>
              <a:rPr lang="en-US" dirty="0"/>
              <a:t>Increased </a:t>
            </a:r>
            <a:r>
              <a:rPr lang="en-US" b="1" dirty="0"/>
              <a:t>seat time </a:t>
            </a:r>
            <a:r>
              <a:rPr lang="en-US" dirty="0"/>
              <a:t>at school for students and at work for parents </a:t>
            </a:r>
          </a:p>
        </p:txBody>
      </p:sp>
      <p:sp>
        <p:nvSpPr>
          <p:cNvPr id="4" name="Content Placeholder 3">
            <a:extLst>
              <a:ext uri="{FF2B5EF4-FFF2-40B4-BE49-F238E27FC236}">
                <a16:creationId xmlns:a16="http://schemas.microsoft.com/office/drawing/2014/main" id="{30242CF3-088B-46B2-AAA9-FEDD953BEC54}"/>
              </a:ext>
            </a:extLst>
          </p:cNvPr>
          <p:cNvSpPr>
            <a:spLocks noGrp="1"/>
          </p:cNvSpPr>
          <p:nvPr>
            <p:ph sz="half" idx="2"/>
          </p:nvPr>
        </p:nvSpPr>
        <p:spPr/>
        <p:txBody>
          <a:bodyPr/>
          <a:lstStyle/>
          <a:p>
            <a:r>
              <a:rPr lang="en-US" b="1" i="1" dirty="0"/>
              <a:t>Performance measures:</a:t>
            </a:r>
          </a:p>
          <a:p>
            <a:pPr lvl="1"/>
            <a:r>
              <a:rPr lang="en-US" i="1" dirty="0"/>
              <a:t>Comprehensive risk screening</a:t>
            </a:r>
          </a:p>
          <a:p>
            <a:pPr lvl="1"/>
            <a:r>
              <a:rPr lang="en-US" i="1" dirty="0"/>
              <a:t>Depression screening</a:t>
            </a:r>
          </a:p>
          <a:p>
            <a:pPr lvl="1"/>
            <a:r>
              <a:rPr lang="en-US" i="1" dirty="0"/>
              <a:t>Well-child check</a:t>
            </a:r>
          </a:p>
          <a:p>
            <a:pPr lvl="1"/>
            <a:r>
              <a:rPr lang="en-US" i="1" dirty="0"/>
              <a:t>BMI assessment and counseling</a:t>
            </a:r>
          </a:p>
          <a:p>
            <a:pPr lvl="1"/>
            <a:r>
              <a:rPr lang="en-US" i="1" dirty="0"/>
              <a:t>Chlamydia screening (age appropriate)</a:t>
            </a:r>
          </a:p>
          <a:p>
            <a:pPr lvl="1"/>
            <a:r>
              <a:rPr lang="en-US" i="1" dirty="0"/>
              <a:t>Substance use screening and counseling</a:t>
            </a:r>
          </a:p>
          <a:p>
            <a:pPr lvl="1"/>
            <a:r>
              <a:rPr lang="en-US" i="1" dirty="0"/>
              <a:t>Unintended pregnancy prevention</a:t>
            </a:r>
          </a:p>
          <a:p>
            <a:endParaRPr lang="en-US" dirty="0"/>
          </a:p>
        </p:txBody>
      </p:sp>
      <p:sp>
        <p:nvSpPr>
          <p:cNvPr id="5" name="Slide Number Placeholder 4">
            <a:extLst>
              <a:ext uri="{FF2B5EF4-FFF2-40B4-BE49-F238E27FC236}">
                <a16:creationId xmlns:a16="http://schemas.microsoft.com/office/drawing/2014/main" id="{AB3E0A4E-8F9A-447A-817B-CE67CDC96DC2}"/>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104040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3020-0533-41C5-8AEB-A587C8959DEC}"/>
              </a:ext>
            </a:extLst>
          </p:cNvPr>
          <p:cNvSpPr>
            <a:spLocks noGrp="1"/>
          </p:cNvSpPr>
          <p:nvPr>
            <p:ph type="title"/>
          </p:nvPr>
        </p:nvSpPr>
        <p:spPr>
          <a:xfrm>
            <a:off x="839788" y="155865"/>
            <a:ext cx="10512424" cy="1174172"/>
          </a:xfrm>
        </p:spPr>
        <p:txBody>
          <a:bodyPr>
            <a:normAutofit fontScale="90000"/>
          </a:bodyPr>
          <a:lstStyle/>
          <a:p>
            <a:pPr algn="ctr"/>
            <a:r>
              <a:rPr lang="en-US" dirty="0">
                <a:latin typeface="Calibri"/>
                <a:cs typeface="Calibri"/>
              </a:rPr>
              <a:t>Stakeholder Engagement – What Users and Providers Think</a:t>
            </a:r>
          </a:p>
        </p:txBody>
      </p:sp>
      <p:sp>
        <p:nvSpPr>
          <p:cNvPr id="13" name="Text Placeholder 12">
            <a:extLst>
              <a:ext uri="{FF2B5EF4-FFF2-40B4-BE49-F238E27FC236}">
                <a16:creationId xmlns:a16="http://schemas.microsoft.com/office/drawing/2014/main" id="{FF196889-44EA-255C-2C8F-870CA0DE22CC}"/>
              </a:ext>
            </a:extLst>
          </p:cNvPr>
          <p:cNvSpPr>
            <a:spLocks noGrp="1"/>
          </p:cNvSpPr>
          <p:nvPr>
            <p:ph type="body" idx="1"/>
          </p:nvPr>
        </p:nvSpPr>
        <p:spPr>
          <a:xfrm>
            <a:off x="839789" y="1330037"/>
            <a:ext cx="5157787" cy="571499"/>
          </a:xfrm>
        </p:spPr>
        <p:txBody>
          <a:bodyPr>
            <a:normAutofit/>
          </a:bodyPr>
          <a:lstStyle/>
          <a:p>
            <a:r>
              <a:rPr lang="en-US" sz="3200" dirty="0"/>
              <a:t>Student Users </a:t>
            </a:r>
          </a:p>
        </p:txBody>
      </p:sp>
      <p:sp>
        <p:nvSpPr>
          <p:cNvPr id="12" name="Content Placeholder 11">
            <a:extLst>
              <a:ext uri="{FF2B5EF4-FFF2-40B4-BE49-F238E27FC236}">
                <a16:creationId xmlns:a16="http://schemas.microsoft.com/office/drawing/2014/main" id="{BEB7F475-6456-CF9A-49F2-5FB0C8721C40}"/>
              </a:ext>
            </a:extLst>
          </p:cNvPr>
          <p:cNvSpPr>
            <a:spLocks noGrp="1"/>
          </p:cNvSpPr>
          <p:nvPr>
            <p:ph sz="half" idx="2"/>
          </p:nvPr>
        </p:nvSpPr>
        <p:spPr>
          <a:xfrm>
            <a:off x="839789" y="1995055"/>
            <a:ext cx="5157787" cy="4194608"/>
          </a:xfrm>
        </p:spPr>
        <p:txBody>
          <a:bodyPr>
            <a:normAutofit lnSpcReduction="10000"/>
          </a:bodyPr>
          <a:lstStyle/>
          <a:p>
            <a:r>
              <a:rPr lang="en-US" b="1" dirty="0"/>
              <a:t>11%</a:t>
            </a:r>
            <a:r>
              <a:rPr lang="en-US" dirty="0"/>
              <a:t> </a:t>
            </a:r>
            <a:r>
              <a:rPr lang="en-US" b="1" dirty="0"/>
              <a:t>don’t go anywhere else</a:t>
            </a:r>
            <a:r>
              <a:rPr lang="en-US" dirty="0"/>
              <a:t> for care</a:t>
            </a:r>
          </a:p>
          <a:p>
            <a:r>
              <a:rPr lang="en-US" b="1" dirty="0"/>
              <a:t>91%</a:t>
            </a:r>
            <a:r>
              <a:rPr lang="en-US" dirty="0"/>
              <a:t> are </a:t>
            </a:r>
            <a:r>
              <a:rPr lang="en-US" b="1" dirty="0"/>
              <a:t>likely to follow the advice </a:t>
            </a:r>
            <a:r>
              <a:rPr lang="en-US" dirty="0"/>
              <a:t>of their SBHC provider</a:t>
            </a:r>
          </a:p>
          <a:p>
            <a:r>
              <a:rPr lang="en-US" b="1" dirty="0"/>
              <a:t>84%</a:t>
            </a:r>
            <a:r>
              <a:rPr lang="en-US" dirty="0"/>
              <a:t> have </a:t>
            </a:r>
            <a:r>
              <a:rPr lang="en-US" b="1" dirty="0"/>
              <a:t>made changes </a:t>
            </a:r>
            <a:r>
              <a:rPr lang="en-US" dirty="0"/>
              <a:t>in </a:t>
            </a:r>
            <a:r>
              <a:rPr lang="en-US" i="1" dirty="0"/>
              <a:t>health risk behaviors </a:t>
            </a:r>
            <a:r>
              <a:rPr lang="en-US" dirty="0"/>
              <a:t>because of guidance from the SBHC provider</a:t>
            </a:r>
          </a:p>
          <a:p>
            <a:r>
              <a:rPr lang="en-US" b="1" dirty="0"/>
              <a:t>87%</a:t>
            </a:r>
            <a:r>
              <a:rPr lang="en-US" dirty="0"/>
              <a:t> say SBHC providers </a:t>
            </a:r>
            <a:r>
              <a:rPr lang="en-US" b="1" dirty="0"/>
              <a:t>explain things in a way they understand</a:t>
            </a:r>
          </a:p>
          <a:p>
            <a:endParaRPr lang="en-US" dirty="0"/>
          </a:p>
        </p:txBody>
      </p:sp>
      <p:sp>
        <p:nvSpPr>
          <p:cNvPr id="14" name="Text Placeholder 13">
            <a:extLst>
              <a:ext uri="{FF2B5EF4-FFF2-40B4-BE49-F238E27FC236}">
                <a16:creationId xmlns:a16="http://schemas.microsoft.com/office/drawing/2014/main" id="{BC6B2EDC-4F8D-6603-A7D2-7E9D1205DDF9}"/>
              </a:ext>
            </a:extLst>
          </p:cNvPr>
          <p:cNvSpPr>
            <a:spLocks noGrp="1"/>
          </p:cNvSpPr>
          <p:nvPr>
            <p:ph type="body" sz="quarter" idx="3"/>
          </p:nvPr>
        </p:nvSpPr>
        <p:spPr>
          <a:xfrm>
            <a:off x="6172201" y="1080656"/>
            <a:ext cx="5183188" cy="820880"/>
          </a:xfrm>
        </p:spPr>
        <p:txBody>
          <a:bodyPr>
            <a:normAutofit/>
          </a:bodyPr>
          <a:lstStyle/>
          <a:p>
            <a:r>
              <a:rPr lang="en-US" sz="3200" dirty="0"/>
              <a:t>Sponsoring Organizations</a:t>
            </a:r>
          </a:p>
        </p:txBody>
      </p:sp>
      <p:sp>
        <p:nvSpPr>
          <p:cNvPr id="4" name="Content Placeholder 3">
            <a:extLst>
              <a:ext uri="{FF2B5EF4-FFF2-40B4-BE49-F238E27FC236}">
                <a16:creationId xmlns:a16="http://schemas.microsoft.com/office/drawing/2014/main" id="{4EC93185-16F1-432D-9D5D-811DF29E74BC}"/>
              </a:ext>
            </a:extLst>
          </p:cNvPr>
          <p:cNvSpPr>
            <a:spLocks noGrp="1"/>
          </p:cNvSpPr>
          <p:nvPr>
            <p:ph sz="quarter" idx="4"/>
          </p:nvPr>
        </p:nvSpPr>
        <p:spPr>
          <a:xfrm>
            <a:off x="6172201" y="1995055"/>
            <a:ext cx="5183188" cy="4194608"/>
          </a:xfrm>
        </p:spPr>
        <p:txBody>
          <a:bodyPr>
            <a:normAutofit lnSpcReduction="10000"/>
          </a:bodyPr>
          <a:lstStyle/>
          <a:p>
            <a:r>
              <a:rPr lang="en-US" b="1" dirty="0"/>
              <a:t>SBHC planning grants </a:t>
            </a:r>
            <a:r>
              <a:rPr lang="en-US" dirty="0"/>
              <a:t>yielded </a:t>
            </a:r>
            <a:r>
              <a:rPr lang="en-US" b="1" dirty="0"/>
              <a:t>18 applications </a:t>
            </a:r>
            <a:r>
              <a:rPr lang="en-US" dirty="0"/>
              <a:t>from schools and medical organizations to open new SBHC– </a:t>
            </a:r>
            <a:r>
              <a:rPr lang="en-US" b="1" dirty="0"/>
              <a:t>15 funded</a:t>
            </a:r>
          </a:p>
          <a:p>
            <a:r>
              <a:rPr lang="en-US" b="1" dirty="0"/>
              <a:t>6 additional </a:t>
            </a:r>
            <a:r>
              <a:rPr lang="en-US" dirty="0"/>
              <a:t>schools </a:t>
            </a:r>
            <a:r>
              <a:rPr lang="en-US" b="1" dirty="0"/>
              <a:t>inquired</a:t>
            </a:r>
            <a:r>
              <a:rPr lang="en-US" dirty="0"/>
              <a:t> that did not submit a full application </a:t>
            </a:r>
          </a:p>
          <a:p>
            <a:r>
              <a:rPr lang="en-US" b="1" dirty="0"/>
              <a:t>4 current SBHC FQHC sponsors </a:t>
            </a:r>
            <a:r>
              <a:rPr lang="en-US" dirty="0"/>
              <a:t>are currently planning large </a:t>
            </a:r>
            <a:r>
              <a:rPr lang="en-US" b="1" dirty="0"/>
              <a:t>telehealth or mobile SBHC expansions to 59 rural schools</a:t>
            </a:r>
          </a:p>
          <a:p>
            <a:endParaRPr lang="en-US" dirty="0"/>
          </a:p>
        </p:txBody>
      </p:sp>
      <p:sp>
        <p:nvSpPr>
          <p:cNvPr id="5" name="Slide Number Placeholder 4">
            <a:extLst>
              <a:ext uri="{FF2B5EF4-FFF2-40B4-BE49-F238E27FC236}">
                <a16:creationId xmlns:a16="http://schemas.microsoft.com/office/drawing/2014/main" id="{F3AAF1B7-C20C-4434-97ED-10680B73199E}"/>
              </a:ext>
            </a:extLst>
          </p:cNvPr>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8596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DB277804-E0F5-1BF7-4C84-6D7C2C9749FD}"/>
              </a:ext>
            </a:extLst>
          </p:cNvPr>
          <p:cNvSpPr>
            <a:spLocks noGrp="1"/>
          </p:cNvSpPr>
          <p:nvPr>
            <p:ph type="sldNum" sz="quarter" idx="4"/>
          </p:nvPr>
        </p:nvSpPr>
        <p:spPr>
          <a:xfrm>
            <a:off x="10557684" y="29369"/>
            <a:ext cx="1592232" cy="254934"/>
          </a:xfrm>
        </p:spPr>
        <p:txBody>
          <a:bodyPr/>
          <a:lstStyle/>
          <a:p>
            <a:endParaRPr lang="en-US" dirty="0"/>
          </a:p>
        </p:txBody>
      </p:sp>
      <p:graphicFrame>
        <p:nvGraphicFramePr>
          <p:cNvPr id="8" name="Chart 7">
            <a:extLst>
              <a:ext uri="{FF2B5EF4-FFF2-40B4-BE49-F238E27FC236}">
                <a16:creationId xmlns:a16="http://schemas.microsoft.com/office/drawing/2014/main" id="{4C372806-7643-4AEC-8677-89DB228E5E49}"/>
              </a:ext>
            </a:extLst>
          </p:cNvPr>
          <p:cNvGraphicFramePr>
            <a:graphicFrameLocks/>
          </p:cNvGraphicFramePr>
          <p:nvPr>
            <p:extLst>
              <p:ext uri="{D42A27DB-BD31-4B8C-83A1-F6EECF244321}">
                <p14:modId xmlns:p14="http://schemas.microsoft.com/office/powerpoint/2010/main" val="3424216829"/>
              </p:ext>
            </p:extLst>
          </p:nvPr>
        </p:nvGraphicFramePr>
        <p:xfrm>
          <a:off x="681135" y="457200"/>
          <a:ext cx="11000792" cy="5421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60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E40C-6E52-4542-A3E1-A71D69A5B298}"/>
              </a:ext>
            </a:extLst>
          </p:cNvPr>
          <p:cNvSpPr>
            <a:spLocks noGrp="1"/>
          </p:cNvSpPr>
          <p:nvPr>
            <p:ph type="title"/>
          </p:nvPr>
        </p:nvSpPr>
        <p:spPr/>
        <p:txBody>
          <a:bodyPr/>
          <a:lstStyle/>
          <a:p>
            <a:r>
              <a:rPr lang="en-US" dirty="0">
                <a:latin typeface="Calibri"/>
                <a:cs typeface="Calibri"/>
              </a:rPr>
              <a:t>SBHC are a Good Investment</a:t>
            </a:r>
            <a:endParaRPr lang="en-US" dirty="0"/>
          </a:p>
        </p:txBody>
      </p:sp>
      <p:sp>
        <p:nvSpPr>
          <p:cNvPr id="3" name="Content Placeholder 2">
            <a:extLst>
              <a:ext uri="{FF2B5EF4-FFF2-40B4-BE49-F238E27FC236}">
                <a16:creationId xmlns:a16="http://schemas.microsoft.com/office/drawing/2014/main" id="{75C7E8CB-13FB-44BC-952C-F9482D4F681B}"/>
              </a:ext>
            </a:extLst>
          </p:cNvPr>
          <p:cNvSpPr>
            <a:spLocks noGrp="1"/>
          </p:cNvSpPr>
          <p:nvPr>
            <p:ph sz="half" idx="1"/>
          </p:nvPr>
        </p:nvSpPr>
        <p:spPr>
          <a:xfrm>
            <a:off x="838200" y="1771514"/>
            <a:ext cx="5181600" cy="4229371"/>
          </a:xfrm>
        </p:spPr>
        <p:txBody>
          <a:bodyPr vert="horz" lIns="91440" tIns="45720" rIns="91440" bIns="45720" rtlCol="0" anchor="t">
            <a:normAutofit fontScale="92500" lnSpcReduction="10000"/>
          </a:bodyPr>
          <a:lstStyle/>
          <a:p>
            <a:r>
              <a:rPr lang="en-US" dirty="0">
                <a:latin typeface="Calibri"/>
                <a:cs typeface="Calibri"/>
              </a:rPr>
              <a:t>Common factors associated with chronic school absenteeism which can be impacted by SBHC include </a:t>
            </a:r>
            <a:r>
              <a:rPr lang="en-US" dirty="0">
                <a:cs typeface="Arial"/>
              </a:rPr>
              <a:t> (Allen, et al, 2018)</a:t>
            </a:r>
            <a:r>
              <a:rPr lang="en-US" dirty="0">
                <a:latin typeface="Calibri"/>
                <a:cs typeface="Calibri"/>
              </a:rPr>
              <a:t>:</a:t>
            </a:r>
          </a:p>
          <a:p>
            <a:pPr lvl="1"/>
            <a:r>
              <a:rPr lang="en-US" dirty="0">
                <a:latin typeface="Calibri"/>
                <a:cs typeface="Calibri"/>
              </a:rPr>
              <a:t>Chronic illness</a:t>
            </a:r>
          </a:p>
          <a:p>
            <a:pPr lvl="1"/>
            <a:r>
              <a:rPr lang="en-US" dirty="0">
                <a:latin typeface="Calibri"/>
                <a:cs typeface="Calibri"/>
              </a:rPr>
              <a:t>Bullying</a:t>
            </a:r>
          </a:p>
          <a:p>
            <a:pPr lvl="1"/>
            <a:r>
              <a:rPr lang="en-US" dirty="0">
                <a:latin typeface="Calibri"/>
                <a:cs typeface="Calibri"/>
              </a:rPr>
              <a:t>Mental health conditions</a:t>
            </a:r>
          </a:p>
          <a:p>
            <a:pPr lvl="1"/>
            <a:r>
              <a:rPr lang="en-US" dirty="0">
                <a:latin typeface="Calibri"/>
                <a:cs typeface="Calibri"/>
              </a:rPr>
              <a:t>Substance use</a:t>
            </a:r>
          </a:p>
          <a:p>
            <a:pPr lvl="1"/>
            <a:r>
              <a:rPr lang="en-US" dirty="0">
                <a:latin typeface="Calibri"/>
                <a:cs typeface="Calibri"/>
              </a:rPr>
              <a:t>Pregnancy/parenthood</a:t>
            </a:r>
          </a:p>
          <a:p>
            <a:r>
              <a:rPr lang="en-US" dirty="0">
                <a:latin typeface="Calibri"/>
                <a:cs typeface="Calibri"/>
              </a:rPr>
              <a:t>ROI of NM SBHC</a:t>
            </a:r>
          </a:p>
          <a:p>
            <a:pPr lvl="1"/>
            <a:r>
              <a:rPr lang="en-US" dirty="0">
                <a:latin typeface="Calibri"/>
                <a:cs typeface="Calibri"/>
              </a:rPr>
              <a:t> </a:t>
            </a:r>
            <a:r>
              <a:rPr lang="en-US" sz="3000" b="1" dirty="0">
                <a:solidFill>
                  <a:schemeClr val="accent5"/>
                </a:solidFill>
                <a:latin typeface="Calibri"/>
                <a:cs typeface="Calibri"/>
              </a:rPr>
              <a:t>$1 invested </a:t>
            </a:r>
            <a:r>
              <a:rPr lang="en-US" sz="2800" dirty="0">
                <a:latin typeface="Calibri"/>
                <a:cs typeface="Calibri"/>
              </a:rPr>
              <a:t>              </a:t>
            </a:r>
            <a:r>
              <a:rPr lang="en-US" sz="3000" b="1" dirty="0">
                <a:solidFill>
                  <a:schemeClr val="accent5"/>
                </a:solidFill>
                <a:latin typeface="Calibri"/>
                <a:cs typeface="Calibri"/>
              </a:rPr>
              <a:t>$6 return </a:t>
            </a:r>
            <a:endParaRPr lang="en-US" sz="3000" dirty="0">
              <a:latin typeface="Calibri"/>
              <a:cs typeface="Calibri"/>
            </a:endParaRPr>
          </a:p>
          <a:p>
            <a:endParaRPr lang="en-US" dirty="0">
              <a:latin typeface="Calibri"/>
              <a:cs typeface="Calibri"/>
            </a:endParaRPr>
          </a:p>
          <a:p>
            <a:pPr lvl="1"/>
            <a:endParaRPr lang="en-US" dirty="0"/>
          </a:p>
        </p:txBody>
      </p:sp>
      <p:sp>
        <p:nvSpPr>
          <p:cNvPr id="4" name="Content Placeholder 3">
            <a:extLst>
              <a:ext uri="{FF2B5EF4-FFF2-40B4-BE49-F238E27FC236}">
                <a16:creationId xmlns:a16="http://schemas.microsoft.com/office/drawing/2014/main" id="{35AE3D5E-5FF4-4D4E-BEF8-283B401F6947}"/>
              </a:ext>
            </a:extLst>
          </p:cNvPr>
          <p:cNvSpPr>
            <a:spLocks noGrp="1"/>
          </p:cNvSpPr>
          <p:nvPr>
            <p:ph sz="half" idx="2"/>
          </p:nvPr>
        </p:nvSpPr>
        <p:spPr>
          <a:xfrm>
            <a:off x="6172200" y="1771515"/>
            <a:ext cx="5181600" cy="4151304"/>
          </a:xfrm>
        </p:spPr>
        <p:txBody>
          <a:bodyPr vert="horz" lIns="91440" tIns="45720" rIns="91440" bIns="45720" rtlCol="0" anchor="t">
            <a:normAutofit fontScale="92500" lnSpcReduction="10000"/>
          </a:bodyPr>
          <a:lstStyle/>
          <a:p>
            <a:r>
              <a:rPr lang="en-US" b="1" dirty="0">
                <a:latin typeface="Calibri"/>
                <a:cs typeface="Calibri"/>
              </a:rPr>
              <a:t>USPTF</a:t>
            </a:r>
            <a:r>
              <a:rPr lang="en-US" dirty="0">
                <a:latin typeface="Calibri"/>
                <a:cs typeface="Calibri"/>
              </a:rPr>
              <a:t> (US Prevention Task Force) found SBHC:</a:t>
            </a:r>
          </a:p>
          <a:p>
            <a:pPr lvl="1"/>
            <a:r>
              <a:rPr lang="en-US" dirty="0">
                <a:latin typeface="Calibri"/>
                <a:cs typeface="Calibri"/>
              </a:rPr>
              <a:t>Economic benefit outweighs costs and saves Medicaid dollars</a:t>
            </a:r>
          </a:p>
          <a:p>
            <a:pPr lvl="1"/>
            <a:r>
              <a:rPr lang="en-US" dirty="0">
                <a:latin typeface="Calibri"/>
                <a:cs typeface="Calibri"/>
              </a:rPr>
              <a:t>Improved health related outcomes and academic achievement</a:t>
            </a:r>
          </a:p>
          <a:p>
            <a:pPr lvl="1"/>
            <a:r>
              <a:rPr lang="en-US" dirty="0">
                <a:latin typeface="Calibri"/>
                <a:cs typeface="Calibri"/>
              </a:rPr>
              <a:t>Improved health equity</a:t>
            </a:r>
          </a:p>
          <a:p>
            <a:r>
              <a:rPr lang="en-US" dirty="0">
                <a:hlinkClick r:id="rId3"/>
              </a:rPr>
              <a:t>Task Force Recommends School-Based Health Centers to Promote Health Equity | The Guide to Community Preventive Services (The Community Guide)</a:t>
            </a:r>
            <a:endParaRPr lang="en-US" dirty="0">
              <a:latin typeface="Calibri"/>
              <a:cs typeface="Calibri"/>
            </a:endParaRPr>
          </a:p>
          <a:p>
            <a:endParaRPr lang="en-US" dirty="0"/>
          </a:p>
        </p:txBody>
      </p:sp>
      <p:sp>
        <p:nvSpPr>
          <p:cNvPr id="5" name="Slide Number Placeholder 4">
            <a:extLst>
              <a:ext uri="{FF2B5EF4-FFF2-40B4-BE49-F238E27FC236}">
                <a16:creationId xmlns:a16="http://schemas.microsoft.com/office/drawing/2014/main" id="{0F5D9D21-EC08-4039-A7AC-A2C2F86C6B7A}"/>
              </a:ext>
            </a:extLst>
          </p:cNvPr>
          <p:cNvSpPr>
            <a:spLocks noGrp="1"/>
          </p:cNvSpPr>
          <p:nvPr>
            <p:ph type="sldNum" sz="quarter" idx="4"/>
          </p:nvPr>
        </p:nvSpPr>
        <p:spPr/>
        <p:txBody>
          <a:bodyPr/>
          <a:lstStyle/>
          <a:p>
            <a:endParaRPr lang="en-US" dirty="0"/>
          </a:p>
        </p:txBody>
      </p:sp>
      <p:sp>
        <p:nvSpPr>
          <p:cNvPr id="6" name="Arrow: Right 5">
            <a:extLst>
              <a:ext uri="{FF2B5EF4-FFF2-40B4-BE49-F238E27FC236}">
                <a16:creationId xmlns:a16="http://schemas.microsoft.com/office/drawing/2014/main" id="{688463D1-58EF-CF35-64B9-93EA0B73C0CE}"/>
              </a:ext>
            </a:extLst>
          </p:cNvPr>
          <p:cNvSpPr/>
          <p:nvPr/>
        </p:nvSpPr>
        <p:spPr>
          <a:xfrm>
            <a:off x="3429000" y="51538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47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DBBA-AE8A-47C6-88CC-5F003B07A652}"/>
              </a:ext>
            </a:extLst>
          </p:cNvPr>
          <p:cNvSpPr>
            <a:spLocks noGrp="1"/>
          </p:cNvSpPr>
          <p:nvPr>
            <p:ph type="title"/>
          </p:nvPr>
        </p:nvSpPr>
        <p:spPr/>
        <p:txBody>
          <a:bodyPr>
            <a:normAutofit/>
          </a:bodyPr>
          <a:lstStyle/>
          <a:p>
            <a:r>
              <a:rPr lang="en-US" dirty="0">
                <a:latin typeface="Calibri"/>
                <a:cs typeface="Calibri"/>
              </a:rPr>
              <a:t>Leveraging Federal Dollars and Interagency Collaboration </a:t>
            </a:r>
            <a:endParaRPr lang="en-US" dirty="0"/>
          </a:p>
        </p:txBody>
      </p:sp>
      <p:sp>
        <p:nvSpPr>
          <p:cNvPr id="3" name="Content Placeholder 2">
            <a:extLst>
              <a:ext uri="{FF2B5EF4-FFF2-40B4-BE49-F238E27FC236}">
                <a16:creationId xmlns:a16="http://schemas.microsoft.com/office/drawing/2014/main" id="{951562B7-9039-4194-A0DE-5EA50D8F72DC}"/>
              </a:ext>
            </a:extLst>
          </p:cNvPr>
          <p:cNvSpPr>
            <a:spLocks noGrp="1"/>
          </p:cNvSpPr>
          <p:nvPr>
            <p:ph sz="half" idx="1"/>
          </p:nvPr>
        </p:nvSpPr>
        <p:spPr>
          <a:xfrm>
            <a:off x="838199" y="1825625"/>
            <a:ext cx="10167257" cy="4351338"/>
          </a:xfrm>
        </p:spPr>
        <p:txBody>
          <a:bodyPr>
            <a:normAutofit fontScale="92500" lnSpcReduction="20000"/>
          </a:bodyPr>
          <a:lstStyle/>
          <a:p>
            <a:r>
              <a:rPr lang="en-US" dirty="0"/>
              <a:t>Contract with Human Services Department increases funding for SBHC by adding </a:t>
            </a:r>
            <a:r>
              <a:rPr lang="en-US" b="1" dirty="0"/>
              <a:t>$0.30 in Medicaid administrative claim </a:t>
            </a:r>
            <a:r>
              <a:rPr lang="en-US" dirty="0"/>
              <a:t>for every </a:t>
            </a:r>
            <a:r>
              <a:rPr lang="en-US" b="1" dirty="0"/>
              <a:t>$1 of General Fund </a:t>
            </a:r>
            <a:r>
              <a:rPr lang="en-US" dirty="0"/>
              <a:t>invested in SBHC</a:t>
            </a:r>
            <a:endParaRPr lang="en-US" b="1" dirty="0"/>
          </a:p>
          <a:p>
            <a:r>
              <a:rPr lang="en-US" dirty="0"/>
              <a:t>Current partnerships that support the access to SBHC for NM children and adolescents  </a:t>
            </a:r>
          </a:p>
          <a:p>
            <a:pPr lvl="1"/>
            <a:r>
              <a:rPr lang="en-US" dirty="0"/>
              <a:t>FQHC </a:t>
            </a:r>
          </a:p>
          <a:p>
            <a:pPr lvl="1"/>
            <a:r>
              <a:rPr lang="en-US" dirty="0"/>
              <a:t>Hospital systems</a:t>
            </a:r>
          </a:p>
          <a:p>
            <a:pPr lvl="1"/>
            <a:r>
              <a:rPr lang="en-US" dirty="0"/>
              <a:t>NM Alliance for SBHC</a:t>
            </a:r>
          </a:p>
          <a:p>
            <a:pPr lvl="1"/>
            <a:r>
              <a:rPr lang="en-US" dirty="0"/>
              <a:t>Apex Evaluation</a:t>
            </a:r>
          </a:p>
          <a:p>
            <a:pPr lvl="1"/>
            <a:r>
              <a:rPr lang="en-US" dirty="0"/>
              <a:t>MCOs</a:t>
            </a:r>
          </a:p>
          <a:p>
            <a:pPr lvl="1"/>
            <a:r>
              <a:rPr lang="en-US" dirty="0"/>
              <a:t>HSD</a:t>
            </a:r>
          </a:p>
          <a:p>
            <a:pPr lvl="1"/>
            <a:r>
              <a:rPr lang="en-US" dirty="0"/>
              <a:t>Behavioral Health Collaborative </a:t>
            </a:r>
          </a:p>
          <a:p>
            <a:pPr lvl="1"/>
            <a:r>
              <a:rPr lang="en-US" dirty="0"/>
              <a:t>PED</a:t>
            </a:r>
          </a:p>
          <a:p>
            <a:pPr lvl="1"/>
            <a:r>
              <a:rPr lang="en-US" dirty="0"/>
              <a:t>NMPCA</a:t>
            </a:r>
          </a:p>
          <a:p>
            <a:pPr lvl="1"/>
            <a:endParaRPr lang="en-US" dirty="0"/>
          </a:p>
          <a:p>
            <a:pPr marL="0" indent="0">
              <a:buNone/>
            </a:pPr>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2A6E0A54-B64F-4CAD-9EBD-4066F45A10FC}"/>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295427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E292-0DD0-4539-9E12-5F03C65D845F}"/>
              </a:ext>
            </a:extLst>
          </p:cNvPr>
          <p:cNvSpPr>
            <a:spLocks noGrp="1"/>
          </p:cNvSpPr>
          <p:nvPr>
            <p:ph type="title"/>
          </p:nvPr>
        </p:nvSpPr>
        <p:spPr/>
        <p:txBody>
          <a:bodyPr/>
          <a:lstStyle/>
          <a:p>
            <a:r>
              <a:rPr lang="en-US" dirty="0"/>
              <a:t>SBHC COVID Success</a:t>
            </a:r>
          </a:p>
        </p:txBody>
      </p:sp>
      <p:sp>
        <p:nvSpPr>
          <p:cNvPr id="3" name="Content Placeholder 2">
            <a:extLst>
              <a:ext uri="{FF2B5EF4-FFF2-40B4-BE49-F238E27FC236}">
                <a16:creationId xmlns:a16="http://schemas.microsoft.com/office/drawing/2014/main" id="{A8B708B9-B630-4B7E-8092-FB22DE7080B0}"/>
              </a:ext>
            </a:extLst>
          </p:cNvPr>
          <p:cNvSpPr>
            <a:spLocks noGrp="1"/>
          </p:cNvSpPr>
          <p:nvPr>
            <p:ph sz="half" idx="1"/>
          </p:nvPr>
        </p:nvSpPr>
        <p:spPr>
          <a:xfrm>
            <a:off x="838199" y="1825625"/>
            <a:ext cx="10515599" cy="4351338"/>
          </a:xfrm>
        </p:spPr>
        <p:txBody>
          <a:bodyPr/>
          <a:lstStyle/>
          <a:p>
            <a:pPr marL="0" indent="0">
              <a:buNone/>
            </a:pPr>
            <a:r>
              <a:rPr lang="en-US" dirty="0"/>
              <a:t>During school year 2021-22 El Centro Family Health continued a telehealth hub and spoke model in addition to regular school-based clinic hours to ensure that every student in every school in San Miguel County had access to primary care and behavioral health services. This resulted in</a:t>
            </a:r>
            <a:r>
              <a:rPr lang="en-US" b="1" dirty="0"/>
              <a:t> 264% </a:t>
            </a:r>
            <a:r>
              <a:rPr lang="en-US" dirty="0"/>
              <a:t>(so far) productivity compared to pre-pandemic years.</a:t>
            </a:r>
          </a:p>
        </p:txBody>
      </p:sp>
      <p:sp>
        <p:nvSpPr>
          <p:cNvPr id="5" name="Slide Number Placeholder 4">
            <a:extLst>
              <a:ext uri="{FF2B5EF4-FFF2-40B4-BE49-F238E27FC236}">
                <a16:creationId xmlns:a16="http://schemas.microsoft.com/office/drawing/2014/main" id="{EB5991C6-7450-4406-8134-A873BB9006D1}"/>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125275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947A-7568-49C8-8FFC-C8BC255CBB25}"/>
              </a:ext>
            </a:extLst>
          </p:cNvPr>
          <p:cNvSpPr>
            <a:spLocks noGrp="1"/>
          </p:cNvSpPr>
          <p:nvPr>
            <p:ph type="title"/>
          </p:nvPr>
        </p:nvSpPr>
        <p:spPr>
          <a:xfrm>
            <a:off x="838200" y="29369"/>
            <a:ext cx="10515600" cy="903363"/>
          </a:xfrm>
        </p:spPr>
        <p:txBody>
          <a:bodyPr>
            <a:normAutofit/>
          </a:bodyPr>
          <a:lstStyle/>
          <a:p>
            <a:r>
              <a:rPr lang="en-US" dirty="0"/>
              <a:t>Jose Tomorrow</a:t>
            </a:r>
          </a:p>
        </p:txBody>
      </p:sp>
      <p:sp>
        <p:nvSpPr>
          <p:cNvPr id="3" name="Content Placeholder 2">
            <a:extLst>
              <a:ext uri="{FF2B5EF4-FFF2-40B4-BE49-F238E27FC236}">
                <a16:creationId xmlns:a16="http://schemas.microsoft.com/office/drawing/2014/main" id="{4A530EA1-28AC-4827-A298-DF1BD88A047A}"/>
              </a:ext>
            </a:extLst>
          </p:cNvPr>
          <p:cNvSpPr>
            <a:spLocks noGrp="1"/>
          </p:cNvSpPr>
          <p:nvPr>
            <p:ph sz="half" idx="1"/>
          </p:nvPr>
        </p:nvSpPr>
        <p:spPr>
          <a:xfrm>
            <a:off x="288471" y="857250"/>
            <a:ext cx="5731329" cy="5319713"/>
          </a:xfrm>
        </p:spPr>
        <p:txBody>
          <a:bodyPr/>
          <a:lstStyle/>
          <a:p>
            <a:r>
              <a:rPr lang="en-US" dirty="0"/>
              <a:t>Medical provider made a warm-hand-off to the behavioral health(BH) provider</a:t>
            </a:r>
          </a:p>
          <a:p>
            <a:r>
              <a:rPr lang="en-US" dirty="0"/>
              <a:t>The BH provider and Jose made a safety plan and set up regular visits</a:t>
            </a:r>
          </a:p>
          <a:p>
            <a:r>
              <a:rPr lang="en-US" dirty="0"/>
              <a:t>Partnering with the school they helped find Jose a place to stay and get him some extra clothes and toiletries</a:t>
            </a:r>
          </a:p>
          <a:p>
            <a:r>
              <a:rPr lang="en-US" dirty="0"/>
              <a:t>By graduation, Jose no longer had suicidal ideation, was managing his anxiety and was starting a job!</a:t>
            </a:r>
          </a:p>
          <a:p>
            <a:endParaRPr lang="en-US" dirty="0"/>
          </a:p>
        </p:txBody>
      </p:sp>
      <p:sp>
        <p:nvSpPr>
          <p:cNvPr id="4" name="Content Placeholder 3">
            <a:extLst>
              <a:ext uri="{FF2B5EF4-FFF2-40B4-BE49-F238E27FC236}">
                <a16:creationId xmlns:a16="http://schemas.microsoft.com/office/drawing/2014/main" id="{B6ADE7D5-A508-4401-98C3-EA7B50C86592}"/>
              </a:ext>
            </a:extLst>
          </p:cNvPr>
          <p:cNvSpPr>
            <a:spLocks noGrp="1"/>
          </p:cNvSpPr>
          <p:nvPr>
            <p:ph sz="half" idx="2"/>
          </p:nvPr>
        </p:nvSpPr>
        <p:spPr>
          <a:xfrm>
            <a:off x="8806182" y="1825625"/>
            <a:ext cx="3247752" cy="3805694"/>
          </a:xfrm>
        </p:spPr>
        <p:txBody>
          <a:bodyPr/>
          <a:lstStyle/>
          <a:p>
            <a:r>
              <a:rPr lang="en-US" dirty="0"/>
              <a:t>Photo of the family </a:t>
            </a:r>
          </a:p>
        </p:txBody>
      </p:sp>
      <p:sp>
        <p:nvSpPr>
          <p:cNvPr id="5" name="Slide Number Placeholder 4">
            <a:extLst>
              <a:ext uri="{FF2B5EF4-FFF2-40B4-BE49-F238E27FC236}">
                <a16:creationId xmlns:a16="http://schemas.microsoft.com/office/drawing/2014/main" id="{A5EE83A5-3CA9-4D51-B0E5-B37B4610E9AB}"/>
              </a:ext>
            </a:extLst>
          </p:cNvPr>
          <p:cNvSpPr>
            <a:spLocks noGrp="1"/>
          </p:cNvSpPr>
          <p:nvPr>
            <p:ph type="sldNum" sz="quarter" idx="4"/>
          </p:nvPr>
        </p:nvSpPr>
        <p:spPr/>
        <p:txBody>
          <a:bodyPr/>
          <a:lstStyle/>
          <a:p>
            <a:fld id="{79DD32C9-CD1E-4591-8D9E-127848DC6517}" type="slidenum">
              <a:rPr lang="en-US" smtClean="0"/>
              <a:t>17</a:t>
            </a:fld>
            <a:endParaRPr lang="en-US" dirty="0"/>
          </a:p>
        </p:txBody>
      </p:sp>
      <p:sp>
        <p:nvSpPr>
          <p:cNvPr id="6" name="TextBox 5">
            <a:extLst>
              <a:ext uri="{FF2B5EF4-FFF2-40B4-BE49-F238E27FC236}">
                <a16:creationId xmlns:a16="http://schemas.microsoft.com/office/drawing/2014/main" id="{87C4526F-0DC2-4DEA-B90B-AED445DF7392}"/>
              </a:ext>
            </a:extLst>
          </p:cNvPr>
          <p:cNvSpPr txBox="1"/>
          <p:nvPr/>
        </p:nvSpPr>
        <p:spPr>
          <a:xfrm>
            <a:off x="1672209" y="5929555"/>
            <a:ext cx="7225874"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 Based on a real NMDOH client, whose name and photo are changed. </a:t>
            </a:r>
          </a:p>
        </p:txBody>
      </p:sp>
      <p:pic>
        <p:nvPicPr>
          <p:cNvPr id="2050" name="Picture 2">
            <a:extLst>
              <a:ext uri="{FF2B5EF4-FFF2-40B4-BE49-F238E27FC236}">
                <a16:creationId xmlns:a16="http://schemas.microsoft.com/office/drawing/2014/main" id="{002BD706-94C1-28C6-D8D2-C7221BB51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857250"/>
            <a:ext cx="5731327" cy="449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88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DAAC-D486-442A-8DEF-96E5E19C4A1E}"/>
              </a:ext>
            </a:extLst>
          </p:cNvPr>
          <p:cNvSpPr>
            <a:spLocks noGrp="1"/>
          </p:cNvSpPr>
          <p:nvPr>
            <p:ph type="ctrTitle"/>
          </p:nvPr>
        </p:nvSpPr>
        <p:spPr>
          <a:xfrm>
            <a:off x="914398" y="1041400"/>
            <a:ext cx="10363200" cy="2387600"/>
          </a:xfrm>
        </p:spPr>
        <p:txBody>
          <a:bodyPr/>
          <a:lstStyle/>
          <a:p>
            <a:r>
              <a:rPr lang="en-US" dirty="0"/>
              <a:t>Questions?</a:t>
            </a:r>
          </a:p>
        </p:txBody>
      </p:sp>
      <p:sp>
        <p:nvSpPr>
          <p:cNvPr id="3" name="Text Placeholder 2">
            <a:extLst>
              <a:ext uri="{FF2B5EF4-FFF2-40B4-BE49-F238E27FC236}">
                <a16:creationId xmlns:a16="http://schemas.microsoft.com/office/drawing/2014/main" id="{AA6DBD72-1242-49AD-B595-6F802FEFF571}"/>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341357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a:extLst>
              <a:ext uri="{FF2B5EF4-FFF2-40B4-BE49-F238E27FC236}">
                <a16:creationId xmlns:a16="http://schemas.microsoft.com/office/drawing/2014/main" id="{8F84982A-BD66-3C6F-BC83-55073033A828}"/>
              </a:ext>
            </a:extLst>
          </p:cNvPr>
          <p:cNvPicPr>
            <a:picLocks noGrp="1" noChangeAspect="1"/>
          </p:cNvPicPr>
          <p:nvPr>
            <p:ph sz="half" idx="2"/>
          </p:nvPr>
        </p:nvPicPr>
        <p:blipFill>
          <a:blip r:embed="rId3"/>
          <a:stretch>
            <a:fillRect/>
          </a:stretch>
        </p:blipFill>
        <p:spPr>
          <a:xfrm>
            <a:off x="6096000" y="679169"/>
            <a:ext cx="5181600" cy="4037690"/>
          </a:xfrm>
          <a:prstGeom prst="rect">
            <a:avLst/>
          </a:prstGeom>
          <a:ln>
            <a:noFill/>
          </a:ln>
        </p:spPr>
      </p:pic>
      <p:sp>
        <p:nvSpPr>
          <p:cNvPr id="12" name="Content Placeholder 2">
            <a:extLst>
              <a:ext uri="{FF2B5EF4-FFF2-40B4-BE49-F238E27FC236}">
                <a16:creationId xmlns:a16="http://schemas.microsoft.com/office/drawing/2014/main" id="{3ECE3642-8C9C-4D69-BE4B-6061F72CAF65}"/>
              </a:ext>
            </a:extLst>
          </p:cNvPr>
          <p:cNvSpPr>
            <a:spLocks noGrp="1"/>
          </p:cNvSpPr>
          <p:nvPr>
            <p:ph sz="half" idx="1"/>
          </p:nvPr>
        </p:nvSpPr>
        <p:spPr>
          <a:xfrm>
            <a:off x="853056" y="960826"/>
            <a:ext cx="5181600" cy="5216137"/>
          </a:xfrm>
        </p:spPr>
        <p:txBody>
          <a:bodyPr vert="horz" lIns="91440" tIns="45720" rIns="91440" bIns="45720" rtlCol="0" anchor="t">
            <a:noAutofit/>
          </a:bodyPr>
          <a:lstStyle/>
          <a:p>
            <a:pPr marL="34290" indent="0">
              <a:lnSpc>
                <a:spcPct val="100000"/>
              </a:lnSpc>
              <a:spcBef>
                <a:spcPts val="0"/>
              </a:spcBef>
              <a:buNone/>
            </a:pPr>
            <a:r>
              <a:rPr lang="en-US" b="1" dirty="0"/>
              <a:t>Overview</a:t>
            </a:r>
          </a:p>
          <a:p>
            <a:pPr marL="514350" indent="-514350">
              <a:buFont typeface="+mj-lt"/>
              <a:buAutoNum type="arabicPeriod"/>
            </a:pPr>
            <a:r>
              <a:rPr lang="en-US" dirty="0"/>
              <a:t>Sustain two current expansion projects </a:t>
            </a:r>
          </a:p>
          <a:p>
            <a:pPr lvl="1"/>
            <a:r>
              <a:rPr lang="en-US" dirty="0"/>
              <a:t> 13 new locations working on SBHC planning with NMASBHC</a:t>
            </a:r>
          </a:p>
          <a:p>
            <a:pPr lvl="1"/>
            <a:r>
              <a:rPr lang="en-US" dirty="0"/>
              <a:t>Initiative with Governor’s office for expansion of telehealth and mobile integrated services to 49 additional schools </a:t>
            </a:r>
          </a:p>
          <a:p>
            <a:pPr marL="514350" indent="-514350">
              <a:buFont typeface="+mj-lt"/>
              <a:buAutoNum type="arabicPeriod"/>
            </a:pPr>
            <a:r>
              <a:rPr lang="en-US" dirty="0"/>
              <a:t>Propose statute to ensure long-term sustainability and consistency of SBHC services</a:t>
            </a:r>
          </a:p>
          <a:p>
            <a:pPr marL="514350" indent="-514350">
              <a:buFont typeface="+mj-lt"/>
              <a:buAutoNum type="arabicPeriod"/>
            </a:pPr>
            <a:r>
              <a:rPr lang="en-US" dirty="0"/>
              <a:t>Adequately staff the SBHC Program</a:t>
            </a:r>
          </a:p>
          <a:p>
            <a:pPr marL="0" indent="0">
              <a:lnSpc>
                <a:spcPct val="100000"/>
              </a:lnSpc>
              <a:spcBef>
                <a:spcPts val="0"/>
              </a:spcBef>
              <a:buNone/>
            </a:pPr>
            <a:endParaRPr lang="en-US" dirty="0"/>
          </a:p>
        </p:txBody>
      </p:sp>
      <p:sp>
        <p:nvSpPr>
          <p:cNvPr id="15" name="Content Placeholder 2">
            <a:extLst>
              <a:ext uri="{FF2B5EF4-FFF2-40B4-BE49-F238E27FC236}">
                <a16:creationId xmlns:a16="http://schemas.microsoft.com/office/drawing/2014/main" id="{D9582268-F433-4838-84CD-5154CBB7DB6C}"/>
              </a:ext>
            </a:extLst>
          </p:cNvPr>
          <p:cNvSpPr txBox="1">
            <a:spLocks/>
          </p:cNvSpPr>
          <p:nvPr/>
        </p:nvSpPr>
        <p:spPr>
          <a:xfrm>
            <a:off x="6888178" y="4562572"/>
            <a:ext cx="4092557" cy="1586284"/>
          </a:xfrm>
          <a:prstGeom prst="rect">
            <a:avLst/>
          </a:prstGeom>
        </p:spPr>
        <p:txBody>
          <a:bodyPr vert="horz" lIns="91440" tIns="45720" rIns="91440" bIns="45720" rtlCol="0" anchor="t">
            <a:noAutofit/>
          </a:bodyPr>
          <a:lstStyle>
            <a:lvl1pPr marL="205740" indent="-171450" algn="l" defTabSz="685800" rtl="0" eaLnBrk="1" latinLnBrk="0" hangingPunct="1">
              <a:lnSpc>
                <a:spcPct val="90000"/>
              </a:lnSpc>
              <a:spcBef>
                <a:spcPts val="1350"/>
              </a:spcBef>
              <a:buClr>
                <a:schemeClr val="accent1">
                  <a:lumMod val="50000"/>
                </a:schemeClr>
              </a:buClr>
              <a:buSzPct val="100000"/>
              <a:buFont typeface="Arial" pitchFamily="34" charset="0"/>
              <a:buChar char="▪"/>
              <a:defRPr sz="1200" kern="1200">
                <a:solidFill>
                  <a:schemeClr val="tx1"/>
                </a:solidFill>
                <a:latin typeface="+mn-lt"/>
                <a:ea typeface="+mn-ea"/>
                <a:cs typeface="+mn-cs"/>
              </a:defRPr>
            </a:lvl1pPr>
            <a:lvl2pPr marL="445770" indent="-171450" algn="l" defTabSz="685800" rtl="0" eaLnBrk="1" latinLnBrk="0" hangingPunct="1">
              <a:lnSpc>
                <a:spcPct val="90000"/>
              </a:lnSpc>
              <a:spcBef>
                <a:spcPts val="600"/>
              </a:spcBef>
              <a:buClr>
                <a:schemeClr val="accent1">
                  <a:lumMod val="50000"/>
                </a:schemeClr>
              </a:buClr>
              <a:buSzPct val="100000"/>
              <a:buFont typeface="Arial" pitchFamily="34" charset="0"/>
              <a:buChar char="▪"/>
              <a:defRPr sz="1200" kern="1200">
                <a:solidFill>
                  <a:schemeClr val="tx1"/>
                </a:solidFill>
                <a:latin typeface="+mn-lt"/>
                <a:ea typeface="+mn-ea"/>
                <a:cs typeface="+mn-cs"/>
              </a:defRPr>
            </a:lvl2pPr>
            <a:lvl3pPr marL="685800" indent="-171450" algn="l" defTabSz="685800" rtl="0" eaLnBrk="1" latinLnBrk="0" hangingPunct="1">
              <a:lnSpc>
                <a:spcPct val="90000"/>
              </a:lnSpc>
              <a:spcBef>
                <a:spcPts val="600"/>
              </a:spcBef>
              <a:buClr>
                <a:schemeClr val="accent1">
                  <a:lumMod val="50000"/>
                </a:schemeClr>
              </a:buClr>
              <a:buSzPct val="100000"/>
              <a:buFont typeface="Arial" pitchFamily="34" charset="0"/>
              <a:buChar char="▪"/>
              <a:defRPr sz="1200" kern="1200">
                <a:solidFill>
                  <a:schemeClr val="tx1"/>
                </a:solidFill>
                <a:latin typeface="+mn-lt"/>
                <a:ea typeface="+mn-ea"/>
                <a:cs typeface="+mn-cs"/>
              </a:defRPr>
            </a:lvl3pPr>
            <a:lvl4pPr marL="89154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200" kern="1200">
                <a:solidFill>
                  <a:schemeClr val="tx1"/>
                </a:solidFill>
                <a:latin typeface="+mn-lt"/>
                <a:ea typeface="+mn-ea"/>
                <a:cs typeface="+mn-cs"/>
              </a:defRPr>
            </a:lvl4pPr>
            <a:lvl5pPr marL="109728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200" kern="1200">
                <a:solidFill>
                  <a:schemeClr val="tx1"/>
                </a:solidFill>
                <a:latin typeface="+mn-lt"/>
                <a:ea typeface="+mn-ea"/>
                <a:cs typeface="+mn-cs"/>
              </a:defRPr>
            </a:lvl5pPr>
            <a:lvl6pPr marL="126873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lumMod val="50000"/>
                </a:schemeClr>
              </a:buClr>
              <a:buSzPct val="100000"/>
              <a:buFont typeface="Arial" pitchFamily="34" charset="0"/>
              <a:buChar char="▪"/>
              <a:defRPr sz="10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87A91B">
                  <a:lumMod val="50000"/>
                </a:srgbClr>
              </a:buClr>
              <a:buSzPct val="100000"/>
              <a:buFont typeface="Arial" pitchFamily="34" charset="0"/>
              <a:buNone/>
              <a:tabLst/>
              <a:defRPr/>
            </a:pPr>
            <a:r>
              <a:rPr kumimoji="0" lang="en-US"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Return on Investment </a:t>
            </a:r>
            <a:endPar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285750" marR="0" lvl="0" indent="-285750" algn="l" defTabSz="685800" rtl="0" eaLnBrk="1" fontAlgn="auto" latinLnBrk="0" hangingPunct="1">
              <a:lnSpc>
                <a:spcPct val="100000"/>
              </a:lnSpc>
              <a:spcBef>
                <a:spcPts val="0"/>
              </a:spcBef>
              <a:spcAft>
                <a:spcPts val="0"/>
              </a:spcAft>
              <a:buClr>
                <a:srgbClr val="44540D"/>
              </a:buClr>
              <a:buSzPct val="100000"/>
              <a:buFont typeface="Arial"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$6 ROI for every $1 spent</a:t>
            </a:r>
          </a:p>
          <a:p>
            <a:pPr marL="285750" marR="0" lvl="0" indent="-285750" algn="l" defTabSz="685800" rtl="0" eaLnBrk="1" fontAlgn="auto" latinLnBrk="0" hangingPunct="1">
              <a:lnSpc>
                <a:spcPct val="100000"/>
              </a:lnSpc>
              <a:spcBef>
                <a:spcPts val="0"/>
              </a:spcBef>
              <a:spcAft>
                <a:spcPts val="0"/>
              </a:spcAft>
              <a:buClr>
                <a:srgbClr val="44540D"/>
              </a:buClr>
              <a:buSzPct val="100000"/>
              <a:buFont typeface="Arial" pitchFamily="34" charset="0"/>
              <a:buChar char="▪"/>
              <a:tabLst/>
              <a:defRPr/>
            </a:pPr>
            <a:r>
              <a:rPr lang="en-US" dirty="0">
                <a:latin typeface="Calibri" panose="020F0502020204030204" pitchFamily="34" charset="0"/>
                <a:cs typeface="Calibri" panose="020F0502020204030204" pitchFamily="34" charset="0"/>
              </a:rPr>
              <a:t> Increased health equity</a:t>
            </a:r>
          </a:p>
          <a:p>
            <a:pPr marL="285750" marR="0" lvl="0" indent="-285750" algn="l" defTabSz="685800" rtl="0" eaLnBrk="1" fontAlgn="auto" latinLnBrk="0" hangingPunct="1">
              <a:lnSpc>
                <a:spcPct val="100000"/>
              </a:lnSpc>
              <a:spcBef>
                <a:spcPts val="0"/>
              </a:spcBef>
              <a:spcAft>
                <a:spcPts val="0"/>
              </a:spcAft>
              <a:buClr>
                <a:srgbClr val="44540D"/>
              </a:buClr>
              <a:buSzPct val="100000"/>
              <a:buFont typeface="Arial"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Improved health and educational outcomes</a:t>
            </a:r>
          </a:p>
          <a:p>
            <a:pPr marL="0" marR="0" lvl="0" indent="0" algn="l" defTabSz="685800" rtl="0" eaLnBrk="1" fontAlgn="auto" latinLnBrk="0" hangingPunct="1">
              <a:lnSpc>
                <a:spcPct val="100000"/>
              </a:lnSpc>
              <a:spcBef>
                <a:spcPts val="0"/>
              </a:spcBef>
              <a:spcAft>
                <a:spcPts val="0"/>
              </a:spcAft>
              <a:buClr>
                <a:srgbClr val="87A91B">
                  <a:lumMod val="50000"/>
                </a:srgbClr>
              </a:buClr>
              <a:buSzPct val="100000"/>
              <a:buFont typeface="Arial" pitchFamily="34" charset="0"/>
              <a:buNone/>
              <a:tabLst/>
              <a:defRPr/>
            </a:pPr>
            <a:endPar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
                <a:srgbClr val="87A91B">
                  <a:lumMod val="50000"/>
                </a:srgbClr>
              </a:buClr>
              <a:buSzPct val="100000"/>
              <a:buFont typeface="Arial" pitchFamily="34" charset="0"/>
              <a:buNone/>
              <a:tabLst/>
              <a:defRPr/>
            </a:pPr>
            <a:r>
              <a:rPr kumimoji="0" lang="en-US"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Benefits for New Mexicans</a:t>
            </a:r>
            <a:endPar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
                <a:srgbClr val="87A91B">
                  <a:lumMod val="50000"/>
                </a:srgbClr>
              </a:buClr>
              <a:buSzPct val="100000"/>
              <a:buFont typeface="Arial" pitchFamily="34" charset="0"/>
              <a:buNone/>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Funds will improve the lives of  New Mexicans by increasing healthcare access and improving health equity, and health and educational outcomes.</a:t>
            </a:r>
          </a:p>
        </p:txBody>
      </p:sp>
      <p:sp>
        <p:nvSpPr>
          <p:cNvPr id="8" name="Slide Number Placeholder 7">
            <a:extLst>
              <a:ext uri="{FF2B5EF4-FFF2-40B4-BE49-F238E27FC236}">
                <a16:creationId xmlns:a16="http://schemas.microsoft.com/office/drawing/2014/main" id="{A727581B-CA11-46F2-9016-7BEB9B43A405}"/>
              </a:ext>
            </a:extLst>
          </p:cNvPr>
          <p:cNvSpPr>
            <a:spLocks noGrp="1"/>
          </p:cNvSpPr>
          <p:nvPr>
            <p:ph type="sldNum" sz="quarter" idx="4"/>
          </p:nvPr>
        </p:nvSpPr>
        <p:spPr/>
        <p:txBody>
          <a:bodyPr/>
          <a:lstStyle/>
          <a:p>
            <a:pPr lvl="0"/>
            <a:fld id="{04B0D94C-6065-48D6-AC11-26E760121F1C}" type="slidenum">
              <a:rPr lang="en-US" sz="1800" noProof="0" smtClean="0"/>
              <a:pPr lvl="0"/>
              <a:t>19</a:t>
            </a:fld>
            <a:endParaRPr lang="en-US" sz="1800" noProof="0" dirty="0"/>
          </a:p>
        </p:txBody>
      </p:sp>
      <p:sp>
        <p:nvSpPr>
          <p:cNvPr id="3" name="Title 2">
            <a:extLst>
              <a:ext uri="{FF2B5EF4-FFF2-40B4-BE49-F238E27FC236}">
                <a16:creationId xmlns:a16="http://schemas.microsoft.com/office/drawing/2014/main" id="{FFAC3E5B-1AFB-2052-66E5-90C5F1D4A294}"/>
              </a:ext>
            </a:extLst>
          </p:cNvPr>
          <p:cNvSpPr>
            <a:spLocks noGrp="1"/>
          </p:cNvSpPr>
          <p:nvPr>
            <p:ph type="title"/>
          </p:nvPr>
        </p:nvSpPr>
        <p:spPr/>
        <p:txBody>
          <a:bodyPr/>
          <a:lstStyle/>
          <a:p>
            <a:r>
              <a:rPr lang="en-US" dirty="0"/>
              <a:t>Expansion and Sustainability of New Mexico School-Based Health Centers</a:t>
            </a:r>
          </a:p>
        </p:txBody>
      </p:sp>
      <p:grpSp>
        <p:nvGrpSpPr>
          <p:cNvPr id="11" name="Group 10">
            <a:extLst>
              <a:ext uri="{FF2B5EF4-FFF2-40B4-BE49-F238E27FC236}">
                <a16:creationId xmlns:a16="http://schemas.microsoft.com/office/drawing/2014/main" id="{83178AD3-69F8-EDD1-3968-2C677A3D75BB}"/>
              </a:ext>
            </a:extLst>
          </p:cNvPr>
          <p:cNvGrpSpPr>
            <a:grpSpLocks noGrp="1" noUngrp="1" noRot="1" noMove="1" noResize="1"/>
          </p:cNvGrpSpPr>
          <p:nvPr/>
        </p:nvGrpSpPr>
        <p:grpSpPr>
          <a:xfrm>
            <a:off x="6243269" y="1050188"/>
            <a:ext cx="4987844" cy="3236859"/>
            <a:chOff x="6295711" y="1489431"/>
            <a:chExt cx="4987844" cy="3236859"/>
          </a:xfrm>
        </p:grpSpPr>
        <p:sp>
          <p:nvSpPr>
            <p:cNvPr id="19" name="Oval 18">
              <a:extLst>
                <a:ext uri="{FF2B5EF4-FFF2-40B4-BE49-F238E27FC236}">
                  <a16:creationId xmlns:a16="http://schemas.microsoft.com/office/drawing/2014/main" id="{A16094AD-A074-A327-46FB-F406EA2D9628}"/>
                </a:ext>
              </a:extLst>
            </p:cNvPr>
            <p:cNvSpPr>
              <a:spLocks noGrp="1" noRot="1" noMove="1" noResize="1" noEditPoints="1" noAdjustHandles="1" noChangeArrowheads="1" noChangeShapeType="1"/>
            </p:cNvSpPr>
            <p:nvPr/>
          </p:nvSpPr>
          <p:spPr>
            <a:xfrm>
              <a:off x="7224441" y="4558385"/>
              <a:ext cx="181518" cy="167905"/>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300" dirty="0">
                <a:solidFill>
                  <a:schemeClr val="tx1"/>
                </a:solidFill>
              </a:endParaRPr>
            </a:p>
          </p:txBody>
        </p:sp>
        <p:grpSp>
          <p:nvGrpSpPr>
            <p:cNvPr id="6" name="Group 5">
              <a:extLst>
                <a:ext uri="{FF2B5EF4-FFF2-40B4-BE49-F238E27FC236}">
                  <a16:creationId xmlns:a16="http://schemas.microsoft.com/office/drawing/2014/main" id="{5D4460EB-0FAE-178B-9C37-00140E634848}"/>
                </a:ext>
              </a:extLst>
            </p:cNvPr>
            <p:cNvGrpSpPr>
              <a:grpSpLocks noGrp="1" noUngrp="1" noRot="1" noMove="1" noResize="1"/>
            </p:cNvGrpSpPr>
            <p:nvPr/>
          </p:nvGrpSpPr>
          <p:grpSpPr>
            <a:xfrm>
              <a:off x="6295711" y="1489431"/>
              <a:ext cx="2885342" cy="3222842"/>
              <a:chOff x="6295711" y="1489431"/>
              <a:chExt cx="2885342" cy="3222842"/>
            </a:xfrm>
          </p:grpSpPr>
          <p:sp>
            <p:nvSpPr>
              <p:cNvPr id="2" name="Oval 1">
                <a:extLst>
                  <a:ext uri="{FF2B5EF4-FFF2-40B4-BE49-F238E27FC236}">
                    <a16:creationId xmlns:a16="http://schemas.microsoft.com/office/drawing/2014/main" id="{7DFD8653-98FC-FEDF-0E2C-3F67F7493A45}"/>
                  </a:ext>
                </a:extLst>
              </p:cNvPr>
              <p:cNvSpPr>
                <a:spLocks noGrp="1" noRot="1" noMove="1" noResize="1" noEditPoints="1" noAdjustHandles="1" noChangeArrowheads="1" noChangeShapeType="1"/>
              </p:cNvSpPr>
              <p:nvPr/>
            </p:nvSpPr>
            <p:spPr>
              <a:xfrm>
                <a:off x="7918757" y="1731234"/>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solidFill>
                      <a:schemeClr val="tx1"/>
                    </a:solidFill>
                  </a:rPr>
                  <a:t>7</a:t>
                </a:r>
              </a:p>
            </p:txBody>
          </p:sp>
          <p:sp>
            <p:nvSpPr>
              <p:cNvPr id="13" name="Oval 12">
                <a:extLst>
                  <a:ext uri="{FF2B5EF4-FFF2-40B4-BE49-F238E27FC236}">
                    <a16:creationId xmlns:a16="http://schemas.microsoft.com/office/drawing/2014/main" id="{93814D02-2470-DA75-3D83-BCB3CB29017D}"/>
                  </a:ext>
                </a:extLst>
              </p:cNvPr>
              <p:cNvSpPr>
                <a:spLocks noGrp="1" noRot="1" noMove="1" noResize="1" noEditPoints="1" noAdjustHandles="1" noChangeArrowheads="1" noChangeShapeType="1"/>
              </p:cNvSpPr>
              <p:nvPr/>
            </p:nvSpPr>
            <p:spPr>
              <a:xfrm>
                <a:off x="6295711" y="2289554"/>
                <a:ext cx="68477" cy="73699"/>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215C09B-F1A9-8DA0-2C57-EB1B619B1C81}"/>
                  </a:ext>
                </a:extLst>
              </p:cNvPr>
              <p:cNvSpPr>
                <a:spLocks noGrp="1" noRot="1" noMove="1" noResize="1" noEditPoints="1" noAdjustHandles="1" noChangeArrowheads="1" noChangeShapeType="1"/>
              </p:cNvSpPr>
              <p:nvPr/>
            </p:nvSpPr>
            <p:spPr>
              <a:xfrm>
                <a:off x="8481184" y="2180939"/>
                <a:ext cx="79699" cy="78968"/>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solidFill>
                      <a:schemeClr val="tx1"/>
                    </a:solidFill>
                  </a:rPr>
                  <a:t>7</a:t>
                </a:r>
              </a:p>
            </p:txBody>
          </p:sp>
          <p:sp>
            <p:nvSpPr>
              <p:cNvPr id="5" name="TextBox 4">
                <a:extLst>
                  <a:ext uri="{FF2B5EF4-FFF2-40B4-BE49-F238E27FC236}">
                    <a16:creationId xmlns:a16="http://schemas.microsoft.com/office/drawing/2014/main" id="{8C625A6E-5AD7-547B-9C01-68093D4B0893}"/>
                  </a:ext>
                </a:extLst>
              </p:cNvPr>
              <p:cNvSpPr txBox="1">
                <a:spLocks noGrp="1" noRot="1" noMove="1" noResize="1" noEditPoints="1" noAdjustHandles="1" noChangeArrowheads="1" noChangeShapeType="1"/>
              </p:cNvSpPr>
              <p:nvPr/>
            </p:nvSpPr>
            <p:spPr>
              <a:xfrm>
                <a:off x="7197215" y="4558385"/>
                <a:ext cx="247320" cy="153888"/>
              </a:xfrm>
              <a:prstGeom prst="rect">
                <a:avLst/>
              </a:prstGeom>
              <a:noFill/>
            </p:spPr>
            <p:txBody>
              <a:bodyPr wrap="square" rtlCol="0">
                <a:spAutoFit/>
              </a:bodyPr>
              <a:lstStyle/>
              <a:p>
                <a:r>
                  <a:rPr lang="en-US" sz="400" b="1" kern="1200" dirty="0">
                    <a:solidFill>
                      <a:schemeClr val="tx1"/>
                    </a:solidFill>
                    <a:latin typeface="+mn-lt"/>
                    <a:ea typeface="+mn-ea"/>
                    <a:cs typeface="+mn-cs"/>
                  </a:rPr>
                  <a:t>22</a:t>
                </a:r>
              </a:p>
            </p:txBody>
          </p:sp>
          <p:sp>
            <p:nvSpPr>
              <p:cNvPr id="21" name="Oval 20">
                <a:extLst>
                  <a:ext uri="{FF2B5EF4-FFF2-40B4-BE49-F238E27FC236}">
                    <a16:creationId xmlns:a16="http://schemas.microsoft.com/office/drawing/2014/main" id="{B8C53E8D-E4BD-F773-1EAB-DDBB5C05050C}"/>
                  </a:ext>
                </a:extLst>
              </p:cNvPr>
              <p:cNvSpPr>
                <a:spLocks noGrp="1" noRot="1" noMove="1" noResize="1" noEditPoints="1" noAdjustHandles="1" noChangeArrowheads="1" noChangeShapeType="1"/>
              </p:cNvSpPr>
              <p:nvPr/>
            </p:nvSpPr>
            <p:spPr>
              <a:xfrm>
                <a:off x="8703923" y="1657177"/>
                <a:ext cx="79699" cy="78968"/>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solidFill>
                      <a:schemeClr val="tx1"/>
                    </a:solidFill>
                  </a:rPr>
                  <a:t>2</a:t>
                </a:r>
              </a:p>
            </p:txBody>
          </p:sp>
          <p:sp>
            <p:nvSpPr>
              <p:cNvPr id="17" name="Oval 16">
                <a:extLst>
                  <a:ext uri="{FF2B5EF4-FFF2-40B4-BE49-F238E27FC236}">
                    <a16:creationId xmlns:a16="http://schemas.microsoft.com/office/drawing/2014/main" id="{C835792D-47F0-6899-10FC-32EEE5E046B7}"/>
                  </a:ext>
                </a:extLst>
              </p:cNvPr>
              <p:cNvSpPr>
                <a:spLocks noGrp="1" noRot="1" noMove="1" noResize="1" noEditPoints="1" noAdjustHandles="1" noChangeArrowheads="1" noChangeShapeType="1"/>
              </p:cNvSpPr>
              <p:nvPr/>
            </p:nvSpPr>
            <p:spPr>
              <a:xfrm>
                <a:off x="8783623" y="1999041"/>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18" name="Oval 17">
                <a:extLst>
                  <a:ext uri="{FF2B5EF4-FFF2-40B4-BE49-F238E27FC236}">
                    <a16:creationId xmlns:a16="http://schemas.microsoft.com/office/drawing/2014/main" id="{9567C397-22EA-6B87-D3F3-B0E6B67BFBD5}"/>
                  </a:ext>
                </a:extLst>
              </p:cNvPr>
              <p:cNvSpPr>
                <a:spLocks noGrp="1" noRot="1" noMove="1" noResize="1" noEditPoints="1" noAdjustHandles="1" noChangeArrowheads="1" noChangeShapeType="1"/>
              </p:cNvSpPr>
              <p:nvPr/>
            </p:nvSpPr>
            <p:spPr>
              <a:xfrm>
                <a:off x="8239124" y="2497762"/>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2" name="Oval 21">
                <a:extLst>
                  <a:ext uri="{FF2B5EF4-FFF2-40B4-BE49-F238E27FC236}">
                    <a16:creationId xmlns:a16="http://schemas.microsoft.com/office/drawing/2014/main" id="{A9FC75FE-8271-FBA5-5E8E-FB94B5D4DA9E}"/>
                  </a:ext>
                </a:extLst>
              </p:cNvPr>
              <p:cNvSpPr>
                <a:spLocks noGrp="1" noRot="1" noMove="1" noResize="1" noEditPoints="1" noAdjustHandles="1" noChangeArrowheads="1" noChangeShapeType="1"/>
              </p:cNvSpPr>
              <p:nvPr/>
            </p:nvSpPr>
            <p:spPr>
              <a:xfrm>
                <a:off x="9048751" y="3297557"/>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3" name="Oval 22">
                <a:extLst>
                  <a:ext uri="{FF2B5EF4-FFF2-40B4-BE49-F238E27FC236}">
                    <a16:creationId xmlns:a16="http://schemas.microsoft.com/office/drawing/2014/main" id="{22461CD0-343E-D330-1AEC-5429C17CCB7D}"/>
                  </a:ext>
                </a:extLst>
              </p:cNvPr>
              <p:cNvSpPr>
                <a:spLocks noGrp="1" noRot="1" noMove="1" noResize="1" noEditPoints="1" noAdjustHandles="1" noChangeArrowheads="1" noChangeShapeType="1"/>
              </p:cNvSpPr>
              <p:nvPr/>
            </p:nvSpPr>
            <p:spPr>
              <a:xfrm>
                <a:off x="8248640" y="2892748"/>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4" name="Oval 23">
                <a:extLst>
                  <a:ext uri="{FF2B5EF4-FFF2-40B4-BE49-F238E27FC236}">
                    <a16:creationId xmlns:a16="http://schemas.microsoft.com/office/drawing/2014/main" id="{7F645162-B3C0-8181-22DA-F3DBA36A5852}"/>
                  </a:ext>
                </a:extLst>
              </p:cNvPr>
              <p:cNvSpPr>
                <a:spLocks noGrp="1" noRot="1" noMove="1" noResize="1" noEditPoints="1" noAdjustHandles="1" noChangeArrowheads="1" noChangeShapeType="1"/>
              </p:cNvSpPr>
              <p:nvPr/>
            </p:nvSpPr>
            <p:spPr>
              <a:xfrm>
                <a:off x="9098757" y="2999909"/>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5" name="Oval 24">
                <a:extLst>
                  <a:ext uri="{FF2B5EF4-FFF2-40B4-BE49-F238E27FC236}">
                    <a16:creationId xmlns:a16="http://schemas.microsoft.com/office/drawing/2014/main" id="{E8979120-7156-3D34-3911-072BDEA28E8A}"/>
                  </a:ext>
                </a:extLst>
              </p:cNvPr>
              <p:cNvSpPr>
                <a:spLocks noGrp="1" noRot="1" noMove="1" noResize="1" noEditPoints="1" noAdjustHandles="1" noChangeArrowheads="1" noChangeShapeType="1"/>
              </p:cNvSpPr>
              <p:nvPr/>
            </p:nvSpPr>
            <p:spPr>
              <a:xfrm>
                <a:off x="8934457" y="2847495"/>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6" name="Oval 25">
                <a:extLst>
                  <a:ext uri="{FF2B5EF4-FFF2-40B4-BE49-F238E27FC236}">
                    <a16:creationId xmlns:a16="http://schemas.microsoft.com/office/drawing/2014/main" id="{8E320BD9-BB62-43F5-C628-92E5F9C340CD}"/>
                  </a:ext>
                </a:extLst>
              </p:cNvPr>
              <p:cNvSpPr>
                <a:spLocks noGrp="1" noRot="1" noMove="1" noResize="1" noEditPoints="1" noAdjustHandles="1" noChangeArrowheads="1" noChangeShapeType="1"/>
              </p:cNvSpPr>
              <p:nvPr/>
            </p:nvSpPr>
            <p:spPr>
              <a:xfrm>
                <a:off x="7729520" y="1902129"/>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7" name="Oval 26">
                <a:extLst>
                  <a:ext uri="{FF2B5EF4-FFF2-40B4-BE49-F238E27FC236}">
                    <a16:creationId xmlns:a16="http://schemas.microsoft.com/office/drawing/2014/main" id="{993DB0B3-D3AD-3F1C-C4E2-C731FEAD8E43}"/>
                  </a:ext>
                </a:extLst>
              </p:cNvPr>
              <p:cNvSpPr>
                <a:spLocks noGrp="1" noRot="1" noMove="1" noResize="1" noEditPoints="1" noAdjustHandles="1" noChangeArrowheads="1" noChangeShapeType="1"/>
              </p:cNvSpPr>
              <p:nvPr/>
            </p:nvSpPr>
            <p:spPr>
              <a:xfrm>
                <a:off x="7404550" y="2130738"/>
                <a:ext cx="79699" cy="78968"/>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solidFill>
                      <a:schemeClr val="tx1"/>
                    </a:solidFill>
                  </a:rPr>
                  <a:t>4</a:t>
                </a:r>
              </a:p>
            </p:txBody>
          </p:sp>
          <p:sp>
            <p:nvSpPr>
              <p:cNvPr id="28" name="Oval 27">
                <a:extLst>
                  <a:ext uri="{FF2B5EF4-FFF2-40B4-BE49-F238E27FC236}">
                    <a16:creationId xmlns:a16="http://schemas.microsoft.com/office/drawing/2014/main" id="{C202FAFD-D4E1-9BD6-E6BF-1B1E924CD5ED}"/>
                  </a:ext>
                </a:extLst>
              </p:cNvPr>
              <p:cNvSpPr>
                <a:spLocks noGrp="1" noRot="1" noMove="1" noResize="1" noEditPoints="1" noAdjustHandles="1" noChangeArrowheads="1" noChangeShapeType="1"/>
              </p:cNvSpPr>
              <p:nvPr/>
            </p:nvSpPr>
            <p:spPr>
              <a:xfrm>
                <a:off x="7777147" y="1749728"/>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9" name="Oval 28">
                <a:extLst>
                  <a:ext uri="{FF2B5EF4-FFF2-40B4-BE49-F238E27FC236}">
                    <a16:creationId xmlns:a16="http://schemas.microsoft.com/office/drawing/2014/main" id="{E4602F52-ECDC-3C3E-EE54-28F7FC943146}"/>
                  </a:ext>
                </a:extLst>
              </p:cNvPr>
              <p:cNvSpPr>
                <a:spLocks noGrp="1" noRot="1" noMove="1" noResize="1" noEditPoints="1" noAdjustHandles="1" noChangeArrowheads="1" noChangeShapeType="1"/>
              </p:cNvSpPr>
              <p:nvPr/>
            </p:nvSpPr>
            <p:spPr>
              <a:xfrm>
                <a:off x="7641408" y="1814031"/>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30" name="Oval 29">
                <a:extLst>
                  <a:ext uri="{FF2B5EF4-FFF2-40B4-BE49-F238E27FC236}">
                    <a16:creationId xmlns:a16="http://schemas.microsoft.com/office/drawing/2014/main" id="{76BD900D-1C4E-68DB-BC6D-54C0B2EE7DFC}"/>
                  </a:ext>
                </a:extLst>
              </p:cNvPr>
              <p:cNvSpPr>
                <a:spLocks noGrp="1" noRot="1" noMove="1" noResize="1" noEditPoints="1" noAdjustHandles="1" noChangeArrowheads="1" noChangeShapeType="1"/>
              </p:cNvSpPr>
              <p:nvPr/>
            </p:nvSpPr>
            <p:spPr>
              <a:xfrm>
                <a:off x="6605269" y="1489431"/>
                <a:ext cx="68477" cy="73699"/>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B71DD92-D928-BAEC-E609-DED5CA368B1F}"/>
                  </a:ext>
                </a:extLst>
              </p:cNvPr>
              <p:cNvSpPr>
                <a:spLocks noGrp="1" noRot="1" noMove="1" noResize="1" noEditPoints="1" noAdjustHandles="1" noChangeArrowheads="1" noChangeShapeType="1"/>
              </p:cNvSpPr>
              <p:nvPr/>
            </p:nvSpPr>
            <p:spPr>
              <a:xfrm>
                <a:off x="8179301" y="1539446"/>
                <a:ext cx="82296" cy="82296"/>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EF644AD-4923-EB1C-940F-952BDA9DE3E7}"/>
                  </a:ext>
                </a:extLst>
              </p:cNvPr>
              <p:cNvSpPr>
                <a:spLocks noGrp="1" noRot="1" noMove="1" noResize="1" noEditPoints="1" noAdjustHandles="1" noChangeArrowheads="1" noChangeShapeType="1"/>
              </p:cNvSpPr>
              <p:nvPr/>
            </p:nvSpPr>
            <p:spPr>
              <a:xfrm>
                <a:off x="7478663" y="2500021"/>
                <a:ext cx="82296" cy="78968"/>
              </a:xfrm>
              <a:prstGeom prst="ellipse">
                <a:avLst/>
              </a:prstGeom>
              <a:solidFill>
                <a:schemeClr val="tx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solidFill>
                      <a:schemeClr val="tx1"/>
                    </a:solidFill>
                  </a:rPr>
                  <a:t>6</a:t>
                </a:r>
              </a:p>
            </p:txBody>
          </p:sp>
          <p:sp>
            <p:nvSpPr>
              <p:cNvPr id="34" name="Oval 33">
                <a:extLst>
                  <a:ext uri="{FF2B5EF4-FFF2-40B4-BE49-F238E27FC236}">
                    <a16:creationId xmlns:a16="http://schemas.microsoft.com/office/drawing/2014/main" id="{61FE1FCE-F9F0-59BA-383B-7B105167E228}"/>
                  </a:ext>
                </a:extLst>
              </p:cNvPr>
              <p:cNvSpPr>
                <a:spLocks noGrp="1" noRot="1" noMove="1" noResize="1" noEditPoints="1" noAdjustHandles="1" noChangeArrowheads="1" noChangeShapeType="1"/>
              </p:cNvSpPr>
              <p:nvPr/>
            </p:nvSpPr>
            <p:spPr>
              <a:xfrm>
                <a:off x="8446015" y="1577552"/>
                <a:ext cx="68477" cy="73699"/>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272F83B8-D33D-3CAC-EC61-DF9421167C1C}"/>
                  </a:ext>
                </a:extLst>
              </p:cNvPr>
              <p:cNvSpPr>
                <a:spLocks noGrp="1" noRot="1" noMove="1" noResize="1" noEditPoints="1" noAdjustHandles="1" noChangeArrowheads="1" noChangeShapeType="1"/>
              </p:cNvSpPr>
              <p:nvPr/>
            </p:nvSpPr>
            <p:spPr>
              <a:xfrm>
                <a:off x="7767330" y="2565774"/>
                <a:ext cx="82296" cy="82296"/>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48BC3C7-573F-74F0-6BC5-9952ABBD520E}"/>
                  </a:ext>
                </a:extLst>
              </p:cNvPr>
              <p:cNvSpPr>
                <a:spLocks noGrp="1" noRot="1" noMove="1" noResize="1" noEditPoints="1" noAdjustHandles="1" noChangeArrowheads="1" noChangeShapeType="1"/>
              </p:cNvSpPr>
              <p:nvPr/>
            </p:nvSpPr>
            <p:spPr>
              <a:xfrm>
                <a:off x="7938244" y="3497766"/>
                <a:ext cx="82296" cy="78968"/>
              </a:xfrm>
              <a:prstGeom prst="ellipse">
                <a:avLst/>
              </a:prstGeom>
              <a:solidFill>
                <a:schemeClr val="tx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solidFill>
                      <a:schemeClr val="tx1"/>
                    </a:solidFill>
                  </a:rPr>
                  <a:t>6</a:t>
                </a:r>
              </a:p>
            </p:txBody>
          </p:sp>
          <p:sp>
            <p:nvSpPr>
              <p:cNvPr id="38" name="Oval 37">
                <a:extLst>
                  <a:ext uri="{FF2B5EF4-FFF2-40B4-BE49-F238E27FC236}">
                    <a16:creationId xmlns:a16="http://schemas.microsoft.com/office/drawing/2014/main" id="{FA5A5C00-4671-734A-279C-D7A49AB436D9}"/>
                  </a:ext>
                </a:extLst>
              </p:cNvPr>
              <p:cNvSpPr>
                <a:spLocks noGrp="1" noRot="1" noMove="1" noResize="1" noEditPoints="1" noAdjustHandles="1" noChangeArrowheads="1" noChangeShapeType="1"/>
              </p:cNvSpPr>
              <p:nvPr/>
            </p:nvSpPr>
            <p:spPr>
              <a:xfrm>
                <a:off x="8710320" y="3575431"/>
                <a:ext cx="82296" cy="82296"/>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Oval 38">
              <a:extLst>
                <a:ext uri="{FF2B5EF4-FFF2-40B4-BE49-F238E27FC236}">
                  <a16:creationId xmlns:a16="http://schemas.microsoft.com/office/drawing/2014/main" id="{5D682C2D-2E80-2F73-2FF1-7DE4BC5A0BA7}"/>
                </a:ext>
              </a:extLst>
            </p:cNvPr>
            <p:cNvSpPr>
              <a:spLocks noGrp="1" noRot="1" noMove="1" noResize="1" noEditPoints="1" noAdjustHandles="1" noChangeArrowheads="1" noChangeShapeType="1"/>
            </p:cNvSpPr>
            <p:nvPr/>
          </p:nvSpPr>
          <p:spPr>
            <a:xfrm>
              <a:off x="9716738" y="3006934"/>
              <a:ext cx="110613" cy="111999"/>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8540BBE1-98C7-953D-0509-F0D6C6DD9862}"/>
                </a:ext>
              </a:extLst>
            </p:cNvPr>
            <p:cNvSpPr>
              <a:spLocks noGrp="1" noRot="1" noMove="1" noResize="1" noEditPoints="1" noAdjustHandles="1" noChangeArrowheads="1" noChangeShapeType="1"/>
            </p:cNvSpPr>
            <p:nvPr/>
          </p:nvSpPr>
          <p:spPr>
            <a:xfrm>
              <a:off x="9718485" y="3168973"/>
              <a:ext cx="110613" cy="109822"/>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7" name="TextBox 6">
              <a:extLst>
                <a:ext uri="{FF2B5EF4-FFF2-40B4-BE49-F238E27FC236}">
                  <a16:creationId xmlns:a16="http://schemas.microsoft.com/office/drawing/2014/main" id="{70CE69C6-886B-45B3-E581-C42F7CE4497E}"/>
                </a:ext>
              </a:extLst>
            </p:cNvPr>
            <p:cNvSpPr txBox="1">
              <a:spLocks noGrp="1" noRot="1" noMove="1" noResize="1" noEditPoints="1" noAdjustHandles="1" noChangeArrowheads="1" noChangeShapeType="1"/>
            </p:cNvSpPr>
            <p:nvPr/>
          </p:nvSpPr>
          <p:spPr>
            <a:xfrm>
              <a:off x="9795155" y="2921813"/>
              <a:ext cx="1321796" cy="215444"/>
            </a:xfrm>
            <a:prstGeom prst="rect">
              <a:avLst/>
            </a:prstGeom>
            <a:noFill/>
          </p:spPr>
          <p:txBody>
            <a:bodyPr wrap="square" rtlCol="0">
              <a:spAutoFit/>
            </a:bodyPr>
            <a:lstStyle/>
            <a:p>
              <a:r>
                <a:rPr lang="en-US" sz="800" dirty="0"/>
                <a:t> </a:t>
              </a:r>
              <a:r>
                <a:rPr lang="en-US" sz="800" dirty="0">
                  <a:solidFill>
                    <a:schemeClr val="bg2">
                      <a:lumMod val="25000"/>
                    </a:schemeClr>
                  </a:solidFill>
                </a:rPr>
                <a:t>SBHC planning grant</a:t>
              </a:r>
            </a:p>
          </p:txBody>
        </p:sp>
        <p:sp>
          <p:nvSpPr>
            <p:cNvPr id="41" name="Oval 40">
              <a:extLst>
                <a:ext uri="{FF2B5EF4-FFF2-40B4-BE49-F238E27FC236}">
                  <a16:creationId xmlns:a16="http://schemas.microsoft.com/office/drawing/2014/main" id="{8FEB1D61-F0DE-E61D-2B1B-4D72CB06280A}"/>
                </a:ext>
              </a:extLst>
            </p:cNvPr>
            <p:cNvSpPr>
              <a:spLocks noGrp="1" noRot="1" noMove="1" noResize="1" noEditPoints="1" noAdjustHandles="1" noChangeArrowheads="1" noChangeShapeType="1"/>
            </p:cNvSpPr>
            <p:nvPr/>
          </p:nvSpPr>
          <p:spPr>
            <a:xfrm>
              <a:off x="8391524" y="2650162"/>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9" name="TextBox 8">
              <a:extLst>
                <a:ext uri="{FF2B5EF4-FFF2-40B4-BE49-F238E27FC236}">
                  <a16:creationId xmlns:a16="http://schemas.microsoft.com/office/drawing/2014/main" id="{23C025BF-EF59-C1DD-6B6E-8F5A2B02A370}"/>
                </a:ext>
              </a:extLst>
            </p:cNvPr>
            <p:cNvSpPr txBox="1">
              <a:spLocks noGrp="1" noRot="1" noMove="1" noResize="1" noEditPoints="1" noAdjustHandles="1" noChangeArrowheads="1" noChangeShapeType="1"/>
            </p:cNvSpPr>
            <p:nvPr/>
          </p:nvSpPr>
          <p:spPr>
            <a:xfrm>
              <a:off x="9778829" y="3102092"/>
              <a:ext cx="1504726" cy="215444"/>
            </a:xfrm>
            <a:prstGeom prst="rect">
              <a:avLst/>
            </a:prstGeom>
            <a:noFill/>
          </p:spPr>
          <p:txBody>
            <a:bodyPr wrap="square" rtlCol="0">
              <a:spAutoFit/>
            </a:bodyPr>
            <a:lstStyle/>
            <a:p>
              <a:r>
                <a:rPr lang="en-US" sz="800" dirty="0"/>
                <a:t> Telehealth mobile expansion</a:t>
              </a:r>
            </a:p>
          </p:txBody>
        </p:sp>
      </p:grpSp>
      <p:pic>
        <p:nvPicPr>
          <p:cNvPr id="20" name="Picture 19">
            <a:extLst>
              <a:ext uri="{FF2B5EF4-FFF2-40B4-BE49-F238E27FC236}">
                <a16:creationId xmlns:a16="http://schemas.microsoft.com/office/drawing/2014/main" id="{5F29388D-9FFE-6342-5CF9-B88894373A95}"/>
              </a:ext>
            </a:extLst>
          </p:cNvPr>
          <p:cNvPicPr>
            <a:picLocks noChangeAspect="1"/>
          </p:cNvPicPr>
          <p:nvPr/>
        </p:nvPicPr>
        <p:blipFill>
          <a:blip r:embed="rId4"/>
          <a:stretch>
            <a:fillRect/>
          </a:stretch>
        </p:blipFill>
        <p:spPr>
          <a:xfrm>
            <a:off x="698154" y="3385942"/>
            <a:ext cx="4852837" cy="2353260"/>
          </a:xfrm>
          <a:prstGeom prst="rect">
            <a:avLst/>
          </a:prstGeom>
        </p:spPr>
      </p:pic>
    </p:spTree>
    <p:extLst>
      <p:ext uri="{BB962C8B-B14F-4D97-AF65-F5344CB8AC3E}">
        <p14:creationId xmlns:p14="http://schemas.microsoft.com/office/powerpoint/2010/main" val="141322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81C2-38CB-45F6-8BB5-125177E8AFB5}"/>
              </a:ext>
            </a:extLst>
          </p:cNvPr>
          <p:cNvSpPr>
            <a:spLocks noGrp="1"/>
          </p:cNvSpPr>
          <p:nvPr>
            <p:ph type="title" idx="4294967295"/>
          </p:nvPr>
        </p:nvSpPr>
        <p:spPr>
          <a:xfrm>
            <a:off x="512246" y="1768554"/>
            <a:ext cx="10515600" cy="1325563"/>
          </a:xfrm>
        </p:spPr>
        <p:txBody>
          <a:bodyPr/>
          <a:lstStyle/>
          <a:p>
            <a:r>
              <a:rPr lang="en-US" b="1" dirty="0">
                <a:latin typeface="Calibri Light" panose="020F0302020204030204" pitchFamily="34" charset="0"/>
                <a:cs typeface="Calibri Light" panose="020F0302020204030204" pitchFamily="34" charset="0"/>
              </a:rPr>
              <a:t>Goals</a:t>
            </a:r>
          </a:p>
        </p:txBody>
      </p:sp>
      <p:sp>
        <p:nvSpPr>
          <p:cNvPr id="6" name="TextBox 5">
            <a:extLst>
              <a:ext uri="{FF2B5EF4-FFF2-40B4-BE49-F238E27FC236}">
                <a16:creationId xmlns:a16="http://schemas.microsoft.com/office/drawing/2014/main" id="{97EF458C-5DA6-4879-AA82-BB4F88A13934}"/>
              </a:ext>
            </a:extLst>
          </p:cNvPr>
          <p:cNvSpPr txBox="1"/>
          <p:nvPr/>
        </p:nvSpPr>
        <p:spPr>
          <a:xfrm>
            <a:off x="1726024" y="4428851"/>
            <a:ext cx="2668379" cy="1200329"/>
          </a:xfrm>
          <a:prstGeom prst="rect">
            <a:avLst/>
          </a:prstGeom>
          <a:noFill/>
        </p:spPr>
        <p:txBody>
          <a:bodyPr wrap="square" rtlCol="0">
            <a:spAutoFit/>
          </a:bodyPr>
          <a:lstStyle/>
          <a:p>
            <a:r>
              <a:rPr lang="en-US" sz="2400" b="1" dirty="0">
                <a:highlight>
                  <a:srgbClr val="00FFFF"/>
                </a:highlight>
                <a:latin typeface="Calibri Light" panose="020F0302020204030204" pitchFamily="34" charset="0"/>
                <a:cs typeface="Calibri Light" panose="020F0302020204030204" pitchFamily="34" charset="0"/>
              </a:rPr>
              <a:t>We improve health status </a:t>
            </a:r>
            <a:r>
              <a:rPr lang="en-US" sz="2400" dirty="0">
                <a:highlight>
                  <a:srgbClr val="00FFFF"/>
                </a:highlight>
                <a:latin typeface="Calibri Light" panose="020F0302020204030204" pitchFamily="34" charset="0"/>
                <a:cs typeface="Calibri Light" panose="020F0302020204030204" pitchFamily="34" charset="0"/>
              </a:rPr>
              <a:t>for all New Mexicans</a:t>
            </a:r>
          </a:p>
        </p:txBody>
      </p:sp>
      <p:sp>
        <p:nvSpPr>
          <p:cNvPr id="7" name="TextBox 6">
            <a:extLst>
              <a:ext uri="{FF2B5EF4-FFF2-40B4-BE49-F238E27FC236}">
                <a16:creationId xmlns:a16="http://schemas.microsoft.com/office/drawing/2014/main" id="{D072138D-4570-4302-9969-9B73286FB08E}"/>
              </a:ext>
            </a:extLst>
          </p:cNvPr>
          <p:cNvSpPr txBox="1"/>
          <p:nvPr/>
        </p:nvSpPr>
        <p:spPr>
          <a:xfrm>
            <a:off x="6828301" y="2707787"/>
            <a:ext cx="3261226" cy="1200329"/>
          </a:xfrm>
          <a:prstGeom prst="rect">
            <a:avLst/>
          </a:prstGeom>
          <a:noFill/>
        </p:spPr>
        <p:txBody>
          <a:bodyPr wrap="square" rtlCol="0">
            <a:spAutoFit/>
          </a:bodyPr>
          <a:lstStyle/>
          <a:p>
            <a:r>
              <a:rPr lang="en-US" sz="2400" b="1" dirty="0">
                <a:latin typeface="Calibri Light" panose="020F0302020204030204" pitchFamily="34" charset="0"/>
                <a:cs typeface="Calibri Light" panose="020F0302020204030204" pitchFamily="34" charset="0"/>
              </a:rPr>
              <a:t>We ensure safety </a:t>
            </a:r>
            <a:r>
              <a:rPr lang="en-US" sz="2400" dirty="0">
                <a:latin typeface="Calibri Light" panose="020F0302020204030204" pitchFamily="34" charset="0"/>
                <a:cs typeface="Calibri Light" panose="020F0302020204030204" pitchFamily="34" charset="0"/>
              </a:rPr>
              <a:t>in New Mexico healthcare environments </a:t>
            </a:r>
          </a:p>
        </p:txBody>
      </p:sp>
      <p:pic>
        <p:nvPicPr>
          <p:cNvPr id="9" name="Picture 8">
            <a:extLst>
              <a:ext uri="{FF2B5EF4-FFF2-40B4-BE49-F238E27FC236}">
                <a16:creationId xmlns:a16="http://schemas.microsoft.com/office/drawing/2014/main" id="{2FDA21A3-549E-4B39-86E1-4E8ACE56BFBD}"/>
              </a:ext>
            </a:extLst>
          </p:cNvPr>
          <p:cNvPicPr>
            <a:picLocks noChangeAspect="1"/>
          </p:cNvPicPr>
          <p:nvPr/>
        </p:nvPicPr>
        <p:blipFill>
          <a:blip r:embed="rId3"/>
          <a:stretch>
            <a:fillRect/>
          </a:stretch>
        </p:blipFill>
        <p:spPr>
          <a:xfrm>
            <a:off x="5705135" y="4441194"/>
            <a:ext cx="1065233" cy="904875"/>
          </a:xfrm>
          <a:prstGeom prst="rect">
            <a:avLst/>
          </a:prstGeom>
        </p:spPr>
      </p:pic>
      <p:sp>
        <p:nvSpPr>
          <p:cNvPr id="12" name="TextBox 11">
            <a:extLst>
              <a:ext uri="{FF2B5EF4-FFF2-40B4-BE49-F238E27FC236}">
                <a16:creationId xmlns:a16="http://schemas.microsoft.com/office/drawing/2014/main" id="{6528B937-90C1-4DE4-84D8-2D24BF53B3B2}"/>
              </a:ext>
            </a:extLst>
          </p:cNvPr>
          <p:cNvSpPr txBox="1"/>
          <p:nvPr/>
        </p:nvSpPr>
        <p:spPr>
          <a:xfrm>
            <a:off x="6770367" y="4428851"/>
            <a:ext cx="4888792" cy="2677656"/>
          </a:xfrm>
          <a:prstGeom prst="rect">
            <a:avLst/>
          </a:prstGeom>
          <a:noFill/>
        </p:spPr>
        <p:txBody>
          <a:bodyPr wrap="square" rtlCol="0">
            <a:spAutoFit/>
          </a:bodyPr>
          <a:lstStyle/>
          <a:p>
            <a:r>
              <a:rPr lang="en-US" sz="2400" b="1" dirty="0">
                <a:latin typeface="Calibri Light" panose="020F0302020204030204" pitchFamily="34" charset="0"/>
                <a:cs typeface="Calibri Light" panose="020F0302020204030204" pitchFamily="34" charset="0"/>
              </a:rPr>
              <a:t>We support each other </a:t>
            </a:r>
            <a:r>
              <a:rPr lang="en-US" sz="2400" dirty="0">
                <a:latin typeface="Calibri Light" panose="020F0302020204030204" pitchFamily="34" charset="0"/>
                <a:cs typeface="Calibri Light" panose="020F0302020204030204" pitchFamily="34" charset="0"/>
              </a:rPr>
              <a:t>by promoting an environment of mutual respect, trust, open communication, and needed resources for staff to serve New Mexicans and to grow and reach their professional goals</a:t>
            </a:r>
          </a:p>
          <a:p>
            <a:endParaRPr lang="en-US" sz="2400" dirty="0">
              <a:latin typeface="Calibri Light" panose="020F0302020204030204" pitchFamily="34" charset="0"/>
              <a:cs typeface="Calibri Light" panose="020F0302020204030204" pitchFamily="34" charset="0"/>
            </a:endParaRPr>
          </a:p>
        </p:txBody>
      </p:sp>
      <p:pic>
        <p:nvPicPr>
          <p:cNvPr id="16" name="Picture 15">
            <a:extLst>
              <a:ext uri="{FF2B5EF4-FFF2-40B4-BE49-F238E27FC236}">
                <a16:creationId xmlns:a16="http://schemas.microsoft.com/office/drawing/2014/main" id="{AEC7B0FD-82A0-437E-B797-1695C13F6292}"/>
              </a:ext>
            </a:extLst>
          </p:cNvPr>
          <p:cNvPicPr>
            <a:picLocks noChangeAspect="1"/>
          </p:cNvPicPr>
          <p:nvPr/>
        </p:nvPicPr>
        <p:blipFill>
          <a:blip r:embed="rId4"/>
          <a:stretch>
            <a:fillRect/>
          </a:stretch>
        </p:blipFill>
        <p:spPr>
          <a:xfrm>
            <a:off x="5686110" y="2707787"/>
            <a:ext cx="1068049" cy="904875"/>
          </a:xfrm>
          <a:prstGeom prst="rect">
            <a:avLst/>
          </a:prstGeom>
        </p:spPr>
      </p:pic>
      <p:sp>
        <p:nvSpPr>
          <p:cNvPr id="13" name="TextBox 12">
            <a:extLst>
              <a:ext uri="{FF2B5EF4-FFF2-40B4-BE49-F238E27FC236}">
                <a16:creationId xmlns:a16="http://schemas.microsoft.com/office/drawing/2014/main" id="{A64282A1-9499-4872-831F-218302104CC6}"/>
              </a:ext>
            </a:extLst>
          </p:cNvPr>
          <p:cNvSpPr txBox="1"/>
          <p:nvPr/>
        </p:nvSpPr>
        <p:spPr>
          <a:xfrm>
            <a:off x="1726023" y="2718823"/>
            <a:ext cx="3261226" cy="1200329"/>
          </a:xfrm>
          <a:prstGeom prst="rect">
            <a:avLst/>
          </a:prstGeom>
          <a:noFill/>
        </p:spPr>
        <p:txBody>
          <a:bodyPr wrap="square" rtlCol="0">
            <a:spAutoFit/>
          </a:bodyPr>
          <a:lstStyle/>
          <a:p>
            <a:r>
              <a:rPr lang="en-US" sz="2400" b="1" dirty="0">
                <a:highlight>
                  <a:srgbClr val="00FFFF"/>
                </a:highlight>
                <a:latin typeface="Calibri Light" panose="020F0302020204030204" pitchFamily="34" charset="0"/>
                <a:cs typeface="Calibri Light" panose="020F0302020204030204" pitchFamily="34" charset="0"/>
              </a:rPr>
              <a:t>We expand equitable access </a:t>
            </a:r>
            <a:r>
              <a:rPr lang="en-US" sz="2400" dirty="0">
                <a:highlight>
                  <a:srgbClr val="00FFFF"/>
                </a:highlight>
                <a:latin typeface="Calibri Light" panose="020F0302020204030204" pitchFamily="34" charset="0"/>
                <a:cs typeface="Calibri Light" panose="020F0302020204030204" pitchFamily="34" charset="0"/>
              </a:rPr>
              <a:t>to services for all New Mexicans</a:t>
            </a:r>
          </a:p>
        </p:txBody>
      </p:sp>
      <p:pic>
        <p:nvPicPr>
          <p:cNvPr id="14" name="Picture 13">
            <a:extLst>
              <a:ext uri="{FF2B5EF4-FFF2-40B4-BE49-F238E27FC236}">
                <a16:creationId xmlns:a16="http://schemas.microsoft.com/office/drawing/2014/main" id="{F2FF1119-B23A-4592-875C-F8F2CD609FE2}"/>
              </a:ext>
            </a:extLst>
          </p:cNvPr>
          <p:cNvPicPr>
            <a:picLocks noChangeAspect="1"/>
          </p:cNvPicPr>
          <p:nvPr/>
        </p:nvPicPr>
        <p:blipFill>
          <a:blip r:embed="rId5"/>
          <a:stretch>
            <a:fillRect/>
          </a:stretch>
        </p:blipFill>
        <p:spPr>
          <a:xfrm>
            <a:off x="512246" y="2718823"/>
            <a:ext cx="1213777" cy="1011481"/>
          </a:xfrm>
          <a:prstGeom prst="rect">
            <a:avLst/>
          </a:prstGeom>
        </p:spPr>
      </p:pic>
      <p:pic>
        <p:nvPicPr>
          <p:cNvPr id="15" name="Picture 14">
            <a:extLst>
              <a:ext uri="{FF2B5EF4-FFF2-40B4-BE49-F238E27FC236}">
                <a16:creationId xmlns:a16="http://schemas.microsoft.com/office/drawing/2014/main" id="{2E6B4360-5B04-4AA4-A009-F307CCDF5800}"/>
              </a:ext>
            </a:extLst>
          </p:cNvPr>
          <p:cNvPicPr>
            <a:picLocks noChangeAspect="1"/>
          </p:cNvPicPr>
          <p:nvPr/>
        </p:nvPicPr>
        <p:blipFill>
          <a:blip r:embed="rId6"/>
          <a:stretch>
            <a:fillRect/>
          </a:stretch>
        </p:blipFill>
        <p:spPr>
          <a:xfrm>
            <a:off x="640173" y="4428851"/>
            <a:ext cx="1144475" cy="791242"/>
          </a:xfrm>
          <a:prstGeom prst="rect">
            <a:avLst/>
          </a:prstGeom>
        </p:spPr>
      </p:pic>
      <p:sp>
        <p:nvSpPr>
          <p:cNvPr id="3" name="TextBox 2">
            <a:extLst>
              <a:ext uri="{FF2B5EF4-FFF2-40B4-BE49-F238E27FC236}">
                <a16:creationId xmlns:a16="http://schemas.microsoft.com/office/drawing/2014/main" id="{480C411F-7805-499F-A094-F2AF31D39AB5}"/>
              </a:ext>
            </a:extLst>
          </p:cNvPr>
          <p:cNvSpPr txBox="1"/>
          <p:nvPr/>
        </p:nvSpPr>
        <p:spPr>
          <a:xfrm>
            <a:off x="512246" y="857276"/>
            <a:ext cx="11302932" cy="1231106"/>
          </a:xfrm>
          <a:prstGeom prst="rect">
            <a:avLst/>
          </a:prstGeom>
          <a:noFill/>
        </p:spPr>
        <p:txBody>
          <a:bodyPr wrap="square" rtlCol="0">
            <a:spAutoFit/>
          </a:bodyPr>
          <a:lstStyle/>
          <a:p>
            <a:r>
              <a:rPr lang="en-US" sz="2800" i="1" dirty="0">
                <a:latin typeface="Calibri Light" panose="020F0302020204030204" pitchFamily="34" charset="0"/>
                <a:cs typeface="Calibri Light" panose="020F0302020204030204" pitchFamily="34" charset="0"/>
              </a:rPr>
              <a:t>To ensure health equity, we work with our partners to promote health and well-being, and improve health outcomes for all people in New Mexico.</a:t>
            </a:r>
          </a:p>
          <a:p>
            <a:endParaRPr lang="en-US" dirty="0">
              <a:latin typeface="Calibri Light" panose="020F0302020204030204" pitchFamily="34" charset="0"/>
              <a:cs typeface="Calibri Light" panose="020F0302020204030204" pitchFamily="34" charset="0"/>
            </a:endParaRPr>
          </a:p>
        </p:txBody>
      </p:sp>
      <p:sp>
        <p:nvSpPr>
          <p:cNvPr id="17" name="Title 1">
            <a:extLst>
              <a:ext uri="{FF2B5EF4-FFF2-40B4-BE49-F238E27FC236}">
                <a16:creationId xmlns:a16="http://schemas.microsoft.com/office/drawing/2014/main" id="{33F1DB4E-14FC-47F8-887C-96FA20F5F7B3}"/>
              </a:ext>
            </a:extLst>
          </p:cNvPr>
          <p:cNvSpPr txBox="1">
            <a:spLocks/>
          </p:cNvSpPr>
          <p:nvPr/>
        </p:nvSpPr>
        <p:spPr>
          <a:xfrm>
            <a:off x="512246"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alibri Light" panose="020F0302020204030204" pitchFamily="34" charset="0"/>
                <a:cs typeface="Calibri Light" panose="020F0302020204030204" pitchFamily="34" charset="0"/>
              </a:rPr>
              <a:t>Mission</a:t>
            </a:r>
          </a:p>
        </p:txBody>
      </p:sp>
      <p:pic>
        <p:nvPicPr>
          <p:cNvPr id="18" name="Picture 17" descr="A picture containing text&#10;&#10;Description automatically generated">
            <a:extLst>
              <a:ext uri="{FF2B5EF4-FFF2-40B4-BE49-F238E27FC236}">
                <a16:creationId xmlns:a16="http://schemas.microsoft.com/office/drawing/2014/main" id="{2997B9A9-E7AF-467A-B5B3-32E55F09E3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48" y="5694118"/>
            <a:ext cx="1798190" cy="1011482"/>
          </a:xfrm>
          <a:prstGeom prst="rect">
            <a:avLst/>
          </a:prstGeom>
        </p:spPr>
      </p:pic>
      <p:sp>
        <p:nvSpPr>
          <p:cNvPr id="4" name="Slide Number Placeholder 3">
            <a:extLst>
              <a:ext uri="{FF2B5EF4-FFF2-40B4-BE49-F238E27FC236}">
                <a16:creationId xmlns:a16="http://schemas.microsoft.com/office/drawing/2014/main" id="{39E2E491-DC30-45EC-B727-DB3A9F887B1D}"/>
              </a:ext>
            </a:extLst>
          </p:cNvPr>
          <p:cNvSpPr>
            <a:spLocks noGrp="1"/>
          </p:cNvSpPr>
          <p:nvPr>
            <p:ph type="sldNum" sz="quarter" idx="10"/>
          </p:nvPr>
        </p:nvSpPr>
        <p:spPr/>
        <p:txBody>
          <a:bodyPr/>
          <a:lstStyle/>
          <a:p>
            <a:fld id="{16D34462-C0BB-4301-AB03-C54A63A89116}" type="slidenum">
              <a:rPr lang="en-US" smtClean="0"/>
              <a:t>2</a:t>
            </a:fld>
            <a:endParaRPr lang="en-US" dirty="0"/>
          </a:p>
        </p:txBody>
      </p:sp>
      <p:sp>
        <p:nvSpPr>
          <p:cNvPr id="31" name="TextBox 30">
            <a:extLst>
              <a:ext uri="{FF2B5EF4-FFF2-40B4-BE49-F238E27FC236}">
                <a16:creationId xmlns:a16="http://schemas.microsoft.com/office/drawing/2014/main" id="{F0B1A51C-668C-4B66-B460-BBCAFB9326B3}"/>
              </a:ext>
            </a:extLst>
          </p:cNvPr>
          <p:cNvSpPr txBox="1"/>
          <p:nvPr/>
        </p:nvSpPr>
        <p:spPr>
          <a:xfrm>
            <a:off x="2360473" y="1856714"/>
            <a:ext cx="242374" cy="369332"/>
          </a:xfrm>
          <a:prstGeom prst="rect">
            <a:avLst/>
          </a:prstGeom>
          <a:noFill/>
        </p:spPr>
        <p:txBody>
          <a:bodyPr wrap="none" rtlCol="0" anchor="ctr" anchorCtr="1">
            <a:spAutoFit/>
          </a:bodyPr>
          <a:lstStyle/>
          <a:p>
            <a:pPr algn="ctr"/>
            <a:r>
              <a:rPr lang="en-US" dirty="0">
                <a:solidFill>
                  <a:srgbClr val="66CC00"/>
                </a:solidFill>
              </a:rPr>
              <a:t>.</a:t>
            </a:r>
          </a:p>
        </p:txBody>
      </p:sp>
    </p:spTree>
    <p:extLst>
      <p:ext uri="{BB962C8B-B14F-4D97-AF65-F5344CB8AC3E}">
        <p14:creationId xmlns:p14="http://schemas.microsoft.com/office/powerpoint/2010/main" val="67678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0B2798D-0EB9-562B-2C00-DFDB22225359}"/>
              </a:ext>
            </a:extLst>
          </p:cNvPr>
          <p:cNvSpPr>
            <a:spLocks noGrp="1"/>
          </p:cNvSpPr>
          <p:nvPr>
            <p:ph sz="half" idx="1"/>
          </p:nvPr>
        </p:nvSpPr>
        <p:spPr>
          <a:xfrm>
            <a:off x="838200" y="1238900"/>
            <a:ext cx="5181600" cy="4166754"/>
          </a:xfrm>
        </p:spPr>
        <p:txBody>
          <a:bodyPr>
            <a:normAutofit/>
          </a:bodyPr>
          <a:lstStyle/>
          <a:p>
            <a:pPr marL="0" indent="0">
              <a:buNone/>
            </a:pPr>
            <a:r>
              <a:rPr lang="en-US" sz="4000" dirty="0"/>
              <a:t>“The future wellbeing of our country depends on how we support and invest in the next generation.” – Vivek Murthy, M.D., M.B.A., U.S. Surgeon General </a:t>
            </a:r>
          </a:p>
        </p:txBody>
      </p:sp>
      <p:sp>
        <p:nvSpPr>
          <p:cNvPr id="5" name="Slide Number Placeholder 4">
            <a:extLst>
              <a:ext uri="{FF2B5EF4-FFF2-40B4-BE49-F238E27FC236}">
                <a16:creationId xmlns:a16="http://schemas.microsoft.com/office/drawing/2014/main" id="{BC844561-1E3D-40D7-B9F3-C529BD3EADC1}"/>
              </a:ext>
            </a:extLst>
          </p:cNvPr>
          <p:cNvSpPr>
            <a:spLocks noGrp="1"/>
          </p:cNvSpPr>
          <p:nvPr>
            <p:ph type="sldNum" sz="quarter" idx="4"/>
          </p:nvPr>
        </p:nvSpPr>
        <p:spPr/>
        <p:txBody>
          <a:bodyPr/>
          <a:lstStyle/>
          <a:p>
            <a:fld id="{C6925F52-7856-4FE8-8E45-B811E9E8E194}" type="slidenum">
              <a:rPr lang="en-US" smtClean="0"/>
              <a:t>3</a:t>
            </a:fld>
            <a:endParaRPr lang="en-US" dirty="0"/>
          </a:p>
        </p:txBody>
      </p:sp>
      <p:pic>
        <p:nvPicPr>
          <p:cNvPr id="1026" name="Picture 2" descr="Covid-19 Update with 19th U.S. Surgeon General Dr. Vivek Murthy - Indiaspora">
            <a:extLst>
              <a:ext uri="{FF2B5EF4-FFF2-40B4-BE49-F238E27FC236}">
                <a16:creationId xmlns:a16="http://schemas.microsoft.com/office/drawing/2014/main" id="{D5F333EC-CEF0-77DC-3754-0EE2793AA2F9}"/>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479540" y="467952"/>
            <a:ext cx="4566920" cy="570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44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947A-7568-49C8-8FFC-C8BC255CBB25}"/>
              </a:ext>
            </a:extLst>
          </p:cNvPr>
          <p:cNvSpPr>
            <a:spLocks noGrp="1"/>
          </p:cNvSpPr>
          <p:nvPr>
            <p:ph type="title"/>
          </p:nvPr>
        </p:nvSpPr>
        <p:spPr/>
        <p:txBody>
          <a:bodyPr/>
          <a:lstStyle/>
          <a:p>
            <a:r>
              <a:rPr lang="en-US" dirty="0"/>
              <a:t>Meet Jose*</a:t>
            </a:r>
          </a:p>
        </p:txBody>
      </p:sp>
      <p:sp>
        <p:nvSpPr>
          <p:cNvPr id="3" name="Content Placeholder 2">
            <a:extLst>
              <a:ext uri="{FF2B5EF4-FFF2-40B4-BE49-F238E27FC236}">
                <a16:creationId xmlns:a16="http://schemas.microsoft.com/office/drawing/2014/main" id="{4A530EA1-28AC-4827-A298-DF1BD88A047A}"/>
              </a:ext>
            </a:extLst>
          </p:cNvPr>
          <p:cNvSpPr>
            <a:spLocks noGrp="1"/>
          </p:cNvSpPr>
          <p:nvPr>
            <p:ph sz="half" idx="1"/>
          </p:nvPr>
        </p:nvSpPr>
        <p:spPr/>
        <p:txBody>
          <a:bodyPr/>
          <a:lstStyle/>
          <a:p>
            <a:r>
              <a:rPr lang="en-US" dirty="0"/>
              <a:t>Jose was referred to the SBHC by a teacher because he had a sore throat and a cough</a:t>
            </a:r>
          </a:p>
          <a:p>
            <a:r>
              <a:rPr lang="en-US" dirty="0"/>
              <a:t>Comprehensive risk screening done by the SBHC identified Jose had also been kicked out of his house, had anxiety, and suicidal ideation</a:t>
            </a:r>
          </a:p>
          <a:p>
            <a:endParaRPr lang="en-US" dirty="0"/>
          </a:p>
        </p:txBody>
      </p:sp>
      <p:sp>
        <p:nvSpPr>
          <p:cNvPr id="5" name="Slide Number Placeholder 4">
            <a:extLst>
              <a:ext uri="{FF2B5EF4-FFF2-40B4-BE49-F238E27FC236}">
                <a16:creationId xmlns:a16="http://schemas.microsoft.com/office/drawing/2014/main" id="{A5EE83A5-3CA9-4D51-B0E5-B37B4610E9AB}"/>
              </a:ext>
            </a:extLst>
          </p:cNvPr>
          <p:cNvSpPr>
            <a:spLocks noGrp="1"/>
          </p:cNvSpPr>
          <p:nvPr>
            <p:ph type="sldNum" sz="quarter" idx="4"/>
          </p:nvPr>
        </p:nvSpPr>
        <p:spPr/>
        <p:txBody>
          <a:bodyPr/>
          <a:lstStyle/>
          <a:p>
            <a:fld id="{79DD32C9-CD1E-4591-8D9E-127848DC6517}" type="slidenum">
              <a:rPr lang="en-US" smtClean="0"/>
              <a:t>4</a:t>
            </a:fld>
            <a:endParaRPr lang="en-US" dirty="0"/>
          </a:p>
        </p:txBody>
      </p:sp>
      <p:sp>
        <p:nvSpPr>
          <p:cNvPr id="6" name="TextBox 5">
            <a:extLst>
              <a:ext uri="{FF2B5EF4-FFF2-40B4-BE49-F238E27FC236}">
                <a16:creationId xmlns:a16="http://schemas.microsoft.com/office/drawing/2014/main" id="{87C4526F-0DC2-4DEA-B90B-AED445DF7392}"/>
              </a:ext>
            </a:extLst>
          </p:cNvPr>
          <p:cNvSpPr txBox="1"/>
          <p:nvPr/>
        </p:nvSpPr>
        <p:spPr>
          <a:xfrm>
            <a:off x="1672209" y="5929555"/>
            <a:ext cx="7225874"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 Based on a real NMDOH client, whose name and photo are changed. </a:t>
            </a:r>
          </a:p>
        </p:txBody>
      </p:sp>
      <p:pic>
        <p:nvPicPr>
          <p:cNvPr id="1026" name="Picture 2" descr="Sad Teenager sit on the City Street - 64513353">
            <a:extLst>
              <a:ext uri="{FF2B5EF4-FFF2-40B4-BE49-F238E27FC236}">
                <a16:creationId xmlns:a16="http://schemas.microsoft.com/office/drawing/2014/main" id="{78CB843E-5BC6-CB18-F395-80CE0AC89992}"/>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83196" y="2020094"/>
            <a:ext cx="295960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4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312C-6C92-429E-A612-BD71458F55A2}"/>
              </a:ext>
            </a:extLst>
          </p:cNvPr>
          <p:cNvSpPr>
            <a:spLocks noGrp="1"/>
          </p:cNvSpPr>
          <p:nvPr>
            <p:ph type="title"/>
          </p:nvPr>
        </p:nvSpPr>
        <p:spPr>
          <a:xfrm>
            <a:off x="838200" y="155864"/>
            <a:ext cx="10515600" cy="1070264"/>
          </a:xfrm>
        </p:spPr>
        <p:txBody>
          <a:bodyPr/>
          <a:lstStyle/>
          <a:p>
            <a:r>
              <a:rPr lang="en-US" dirty="0">
                <a:latin typeface="Calibri"/>
                <a:cs typeface="Calibri"/>
              </a:rPr>
              <a:t>Expansion and Sustainability Request</a:t>
            </a:r>
          </a:p>
        </p:txBody>
      </p:sp>
      <p:sp>
        <p:nvSpPr>
          <p:cNvPr id="3" name="Content Placeholder 2">
            <a:extLst>
              <a:ext uri="{FF2B5EF4-FFF2-40B4-BE49-F238E27FC236}">
                <a16:creationId xmlns:a16="http://schemas.microsoft.com/office/drawing/2014/main" id="{8EADFDC1-E763-4593-9AF4-442F9B004F22}"/>
              </a:ext>
            </a:extLst>
          </p:cNvPr>
          <p:cNvSpPr>
            <a:spLocks noGrp="1"/>
          </p:cNvSpPr>
          <p:nvPr>
            <p:ph sz="half" idx="1"/>
          </p:nvPr>
        </p:nvSpPr>
        <p:spPr>
          <a:xfrm>
            <a:off x="838200" y="1226128"/>
            <a:ext cx="10314214" cy="4950835"/>
          </a:xfrm>
        </p:spPr>
        <p:txBody>
          <a:bodyPr>
            <a:normAutofit/>
          </a:bodyPr>
          <a:lstStyle/>
          <a:p>
            <a:pPr marL="0" indent="0">
              <a:buNone/>
            </a:pPr>
            <a:r>
              <a:rPr lang="en-US" dirty="0"/>
              <a:t>The NM DOH SBHC program is seeking an additional $7.3M for a total  $10M in state general funds to:</a:t>
            </a:r>
          </a:p>
          <a:p>
            <a:pPr marL="514350" indent="-514350">
              <a:buFont typeface="+mj-lt"/>
              <a:buAutoNum type="arabicPeriod"/>
            </a:pPr>
            <a:r>
              <a:rPr lang="en-US" dirty="0"/>
              <a:t>Expand hours and services in existing SBHCs</a:t>
            </a:r>
          </a:p>
          <a:p>
            <a:pPr marL="514350" indent="-514350">
              <a:buFont typeface="+mj-lt"/>
              <a:buAutoNum type="arabicPeriod"/>
            </a:pPr>
            <a:r>
              <a:rPr lang="en-US" dirty="0"/>
              <a:t>Fund two expansion projects to increase SBHC access for approximately 22,000 students</a:t>
            </a:r>
          </a:p>
          <a:p>
            <a:pPr lvl="1"/>
            <a:r>
              <a:rPr lang="en-US" dirty="0"/>
              <a:t> 13 new locations working on SBHC planning with NMASBHC</a:t>
            </a:r>
          </a:p>
          <a:p>
            <a:pPr lvl="1"/>
            <a:r>
              <a:rPr lang="en-US" dirty="0"/>
              <a:t>Initiative with Governor’s office to deliver integrated services (primary care and behavioral health) via telehealth and mobile units to approximately 59 additional rural schools</a:t>
            </a:r>
          </a:p>
          <a:p>
            <a:pPr marL="514350" indent="-514350">
              <a:buFont typeface="+mj-lt"/>
              <a:buAutoNum type="arabicPeriod"/>
            </a:pPr>
            <a:r>
              <a:rPr lang="en-US" dirty="0"/>
              <a:t>Adequate staff for SBHC Program</a:t>
            </a:r>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a:p>
            <a:pPr marL="514350" indent="-514350">
              <a:buFont typeface="+mj-lt"/>
              <a:buAutoNum type="arabicPeriod"/>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6FD9250-0201-4CF6-BF7E-6B194A6AFDD3}"/>
              </a:ext>
            </a:extLst>
          </p:cNvPr>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243423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36CAED4-3BAF-6DA6-9A0E-AEB1D1D1EE90}"/>
              </a:ext>
            </a:extLst>
          </p:cNvPr>
          <p:cNvSpPr>
            <a:spLocks noGrp="1"/>
          </p:cNvSpPr>
          <p:nvPr>
            <p:ph type="title"/>
          </p:nvPr>
        </p:nvSpPr>
        <p:spPr>
          <a:xfrm>
            <a:off x="839788" y="457201"/>
            <a:ext cx="4627562" cy="531812"/>
          </a:xfrm>
        </p:spPr>
        <p:txBody>
          <a:bodyPr/>
          <a:lstStyle/>
          <a:p>
            <a:r>
              <a:rPr lang="en-US" dirty="0"/>
              <a:t>Social Vulnerability</a:t>
            </a:r>
          </a:p>
        </p:txBody>
      </p:sp>
      <p:pic>
        <p:nvPicPr>
          <p:cNvPr id="20" name="Content Placeholder 19">
            <a:extLst>
              <a:ext uri="{FF2B5EF4-FFF2-40B4-BE49-F238E27FC236}">
                <a16:creationId xmlns:a16="http://schemas.microsoft.com/office/drawing/2014/main" id="{121C9949-AC3E-679E-AD74-D3F43F61B230}"/>
              </a:ext>
            </a:extLst>
          </p:cNvPr>
          <p:cNvPicPr>
            <a:picLocks noGrp="1" noChangeAspect="1"/>
          </p:cNvPicPr>
          <p:nvPr>
            <p:ph idx="1"/>
          </p:nvPr>
        </p:nvPicPr>
        <p:blipFill>
          <a:blip r:embed="rId2"/>
          <a:stretch>
            <a:fillRect/>
          </a:stretch>
        </p:blipFill>
        <p:spPr>
          <a:xfrm>
            <a:off x="6246563" y="457201"/>
            <a:ext cx="5011987" cy="5403850"/>
          </a:xfrm>
          <a:prstGeom prst="rect">
            <a:avLst/>
          </a:prstGeom>
        </p:spPr>
      </p:pic>
      <p:sp>
        <p:nvSpPr>
          <p:cNvPr id="19" name="Text Placeholder 18">
            <a:extLst>
              <a:ext uri="{FF2B5EF4-FFF2-40B4-BE49-F238E27FC236}">
                <a16:creationId xmlns:a16="http://schemas.microsoft.com/office/drawing/2014/main" id="{A4AD1FD9-B758-FE2E-3592-9CD74AAEC99E}"/>
              </a:ext>
            </a:extLst>
          </p:cNvPr>
          <p:cNvSpPr>
            <a:spLocks noGrp="1"/>
          </p:cNvSpPr>
          <p:nvPr>
            <p:ph type="body" sz="half" idx="2"/>
          </p:nvPr>
        </p:nvSpPr>
        <p:spPr>
          <a:xfrm>
            <a:off x="839788" y="1208521"/>
            <a:ext cx="4627562" cy="4660468"/>
          </a:xfrm>
        </p:spPr>
        <p:txBody>
          <a:bodyPr>
            <a:normAutofit fontScale="92500" lnSpcReduction="10000"/>
          </a:bodyPr>
          <a:lstStyle/>
          <a:p>
            <a:r>
              <a:rPr lang="en-US" sz="2400" dirty="0"/>
              <a:t>The degree to which a community exhibits certain social conditions, including high poverty, low percentage of vehicle access, or crowded households, may affect that community’s ability to prevent human suffering and financial loss in the event of disaster. (</a:t>
            </a:r>
            <a:r>
              <a:rPr lang="it-IT" sz="2400" dirty="0">
                <a:hlinkClick r:id="rId3"/>
              </a:rPr>
              <a:t>SVI2018Documentation_01192022_1.pdf (cdc.gov)</a:t>
            </a:r>
            <a:endParaRPr lang="it-IT" sz="2400" dirty="0"/>
          </a:p>
          <a:p>
            <a:endParaRPr lang="it-IT" sz="1800" dirty="0"/>
          </a:p>
          <a:p>
            <a:r>
              <a:rPr lang="en-US" dirty="0"/>
              <a:t>        High vulnerability</a:t>
            </a:r>
            <a:r>
              <a:rPr lang="en-US" dirty="0">
                <a:solidFill>
                  <a:srgbClr val="336699"/>
                </a:solidFill>
              </a:rPr>
              <a:t> 	</a:t>
            </a:r>
          </a:p>
          <a:p>
            <a:r>
              <a:rPr lang="en-US" dirty="0">
                <a:solidFill>
                  <a:srgbClr val="33CCCC"/>
                </a:solidFill>
              </a:rPr>
              <a:t>        </a:t>
            </a:r>
            <a:r>
              <a:rPr lang="en-US" dirty="0"/>
              <a:t>Moderate to high vulnerability</a:t>
            </a:r>
          </a:p>
          <a:p>
            <a:r>
              <a:rPr lang="en-US" dirty="0">
                <a:solidFill>
                  <a:srgbClr val="CCFFCC"/>
                </a:solidFill>
              </a:rPr>
              <a:t>        </a:t>
            </a:r>
            <a:r>
              <a:rPr lang="en-US" dirty="0"/>
              <a:t>Moderate vulnerability</a:t>
            </a:r>
          </a:p>
          <a:p>
            <a:r>
              <a:rPr lang="en-US" dirty="0">
                <a:solidFill>
                  <a:srgbClr val="FFFFCC"/>
                </a:solidFill>
              </a:rPr>
              <a:t>        </a:t>
            </a:r>
            <a:r>
              <a:rPr lang="en-US" dirty="0"/>
              <a:t>Low Vulnerability</a:t>
            </a:r>
          </a:p>
          <a:p>
            <a:endParaRPr lang="en-US" dirty="0"/>
          </a:p>
        </p:txBody>
      </p:sp>
      <p:sp>
        <p:nvSpPr>
          <p:cNvPr id="5" name="Slide Number Placeholder 4">
            <a:extLst>
              <a:ext uri="{FF2B5EF4-FFF2-40B4-BE49-F238E27FC236}">
                <a16:creationId xmlns:a16="http://schemas.microsoft.com/office/drawing/2014/main" id="{8A56D409-A49B-CDBC-2714-74D05370EEFB}"/>
              </a:ext>
            </a:extLst>
          </p:cNvPr>
          <p:cNvSpPr>
            <a:spLocks noGrp="1"/>
          </p:cNvSpPr>
          <p:nvPr>
            <p:ph type="sldNum" sz="quarter" idx="4"/>
          </p:nvPr>
        </p:nvSpPr>
        <p:spPr/>
        <p:txBody>
          <a:bodyPr/>
          <a:lstStyle/>
          <a:p>
            <a:endParaRPr lang="en-US" dirty="0"/>
          </a:p>
        </p:txBody>
      </p:sp>
      <p:sp>
        <p:nvSpPr>
          <p:cNvPr id="24" name="Rectangle: Rounded Corners 23">
            <a:extLst>
              <a:ext uri="{FF2B5EF4-FFF2-40B4-BE49-F238E27FC236}">
                <a16:creationId xmlns:a16="http://schemas.microsoft.com/office/drawing/2014/main" id="{C6748DF8-1A04-B9FE-6683-895EDA539972}"/>
              </a:ext>
            </a:extLst>
          </p:cNvPr>
          <p:cNvSpPr/>
          <p:nvPr/>
        </p:nvSpPr>
        <p:spPr>
          <a:xfrm>
            <a:off x="904194" y="4334776"/>
            <a:ext cx="295275" cy="223001"/>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4572FC28-57F9-53DF-9207-B23180D04EB9}"/>
              </a:ext>
            </a:extLst>
          </p:cNvPr>
          <p:cNvSpPr/>
          <p:nvPr/>
        </p:nvSpPr>
        <p:spPr>
          <a:xfrm>
            <a:off x="901021" y="4643943"/>
            <a:ext cx="295275" cy="223001"/>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6B96C44-8F19-0212-D2B7-82F27E83550F}"/>
              </a:ext>
            </a:extLst>
          </p:cNvPr>
          <p:cNvPicPr>
            <a:picLocks noChangeAspect="1"/>
          </p:cNvPicPr>
          <p:nvPr/>
        </p:nvPicPr>
        <p:blipFill>
          <a:blip r:embed="rId4"/>
          <a:stretch>
            <a:fillRect/>
          </a:stretch>
        </p:blipFill>
        <p:spPr>
          <a:xfrm>
            <a:off x="901021" y="4962582"/>
            <a:ext cx="310923" cy="237765"/>
          </a:xfrm>
          <a:prstGeom prst="rect">
            <a:avLst/>
          </a:prstGeom>
        </p:spPr>
      </p:pic>
      <p:pic>
        <p:nvPicPr>
          <p:cNvPr id="27" name="Picture 26">
            <a:extLst>
              <a:ext uri="{FF2B5EF4-FFF2-40B4-BE49-F238E27FC236}">
                <a16:creationId xmlns:a16="http://schemas.microsoft.com/office/drawing/2014/main" id="{618BEE21-A306-3964-9B9C-EF79860F307B}"/>
              </a:ext>
            </a:extLst>
          </p:cNvPr>
          <p:cNvPicPr>
            <a:picLocks noChangeAspect="1"/>
          </p:cNvPicPr>
          <p:nvPr/>
        </p:nvPicPr>
        <p:blipFill>
          <a:blip r:embed="rId5"/>
          <a:stretch>
            <a:fillRect/>
          </a:stretch>
        </p:blipFill>
        <p:spPr>
          <a:xfrm>
            <a:off x="901021" y="5262418"/>
            <a:ext cx="310923" cy="237765"/>
          </a:xfrm>
          <a:prstGeom prst="rect">
            <a:avLst/>
          </a:prstGeom>
        </p:spPr>
      </p:pic>
    </p:spTree>
    <p:extLst>
      <p:ext uri="{BB962C8B-B14F-4D97-AF65-F5344CB8AC3E}">
        <p14:creationId xmlns:p14="http://schemas.microsoft.com/office/powerpoint/2010/main" val="25687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a:extLst>
              <a:ext uri="{FF2B5EF4-FFF2-40B4-BE49-F238E27FC236}">
                <a16:creationId xmlns:a16="http://schemas.microsoft.com/office/drawing/2014/main" id="{8F84982A-BD66-3C6F-BC83-55073033A828}"/>
              </a:ext>
            </a:extLst>
          </p:cNvPr>
          <p:cNvPicPr>
            <a:picLocks noGrp="1" noChangeAspect="1"/>
          </p:cNvPicPr>
          <p:nvPr>
            <p:ph sz="half" idx="2"/>
          </p:nvPr>
        </p:nvPicPr>
        <p:blipFill>
          <a:blip r:embed="rId3"/>
          <a:stretch>
            <a:fillRect/>
          </a:stretch>
        </p:blipFill>
        <p:spPr>
          <a:xfrm>
            <a:off x="2415344" y="758536"/>
            <a:ext cx="7414456" cy="5818909"/>
          </a:xfrm>
          <a:prstGeom prst="rect">
            <a:avLst/>
          </a:prstGeom>
          <a:ln>
            <a:noFill/>
          </a:ln>
        </p:spPr>
      </p:pic>
      <p:grpSp>
        <p:nvGrpSpPr>
          <p:cNvPr id="11" name="Group 10">
            <a:extLst>
              <a:ext uri="{FF2B5EF4-FFF2-40B4-BE49-F238E27FC236}">
                <a16:creationId xmlns:a16="http://schemas.microsoft.com/office/drawing/2014/main" id="{83178AD3-69F8-EDD1-3968-2C677A3D75BB}"/>
              </a:ext>
            </a:extLst>
          </p:cNvPr>
          <p:cNvGrpSpPr>
            <a:grpSpLocks/>
          </p:cNvGrpSpPr>
          <p:nvPr/>
        </p:nvGrpSpPr>
        <p:grpSpPr>
          <a:xfrm>
            <a:off x="2753589" y="1340426"/>
            <a:ext cx="7016836" cy="4582392"/>
            <a:chOff x="6295711" y="1489431"/>
            <a:chExt cx="5034709" cy="3236859"/>
          </a:xfrm>
        </p:grpSpPr>
        <p:sp>
          <p:nvSpPr>
            <p:cNvPr id="19" name="Oval 18">
              <a:extLst>
                <a:ext uri="{FF2B5EF4-FFF2-40B4-BE49-F238E27FC236}">
                  <a16:creationId xmlns:a16="http://schemas.microsoft.com/office/drawing/2014/main" id="{A16094AD-A074-A327-46FB-F406EA2D9628}"/>
                </a:ext>
              </a:extLst>
            </p:cNvPr>
            <p:cNvSpPr>
              <a:spLocks/>
            </p:cNvSpPr>
            <p:nvPr/>
          </p:nvSpPr>
          <p:spPr>
            <a:xfrm>
              <a:off x="7224441" y="4558385"/>
              <a:ext cx="181518" cy="167905"/>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300" dirty="0">
                <a:solidFill>
                  <a:schemeClr val="tx1"/>
                </a:solidFill>
              </a:endParaRPr>
            </a:p>
          </p:txBody>
        </p:sp>
        <p:grpSp>
          <p:nvGrpSpPr>
            <p:cNvPr id="6" name="Group 5">
              <a:extLst>
                <a:ext uri="{FF2B5EF4-FFF2-40B4-BE49-F238E27FC236}">
                  <a16:creationId xmlns:a16="http://schemas.microsoft.com/office/drawing/2014/main" id="{5D4460EB-0FAE-178B-9C37-00140E634848}"/>
                </a:ext>
              </a:extLst>
            </p:cNvPr>
            <p:cNvGrpSpPr>
              <a:grpSpLocks/>
            </p:cNvGrpSpPr>
            <p:nvPr/>
          </p:nvGrpSpPr>
          <p:grpSpPr>
            <a:xfrm>
              <a:off x="6295711" y="1489431"/>
              <a:ext cx="2885342" cy="3222842"/>
              <a:chOff x="6295711" y="1489431"/>
              <a:chExt cx="2885342" cy="3222842"/>
            </a:xfrm>
          </p:grpSpPr>
          <p:sp>
            <p:nvSpPr>
              <p:cNvPr id="2" name="Oval 1">
                <a:extLst>
                  <a:ext uri="{FF2B5EF4-FFF2-40B4-BE49-F238E27FC236}">
                    <a16:creationId xmlns:a16="http://schemas.microsoft.com/office/drawing/2014/main" id="{7DFD8653-98FC-FEDF-0E2C-3F67F7493A45}"/>
                  </a:ext>
                </a:extLst>
              </p:cNvPr>
              <p:cNvSpPr>
                <a:spLocks/>
              </p:cNvSpPr>
              <p:nvPr/>
            </p:nvSpPr>
            <p:spPr>
              <a:xfrm>
                <a:off x="7918757" y="1731234"/>
                <a:ext cx="90085" cy="83397"/>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7</a:t>
                </a:r>
              </a:p>
            </p:txBody>
          </p:sp>
          <p:sp>
            <p:nvSpPr>
              <p:cNvPr id="13" name="Oval 12">
                <a:extLst>
                  <a:ext uri="{FF2B5EF4-FFF2-40B4-BE49-F238E27FC236}">
                    <a16:creationId xmlns:a16="http://schemas.microsoft.com/office/drawing/2014/main" id="{93814D02-2470-DA75-3D83-BCB3CB29017D}"/>
                  </a:ext>
                </a:extLst>
              </p:cNvPr>
              <p:cNvSpPr>
                <a:spLocks/>
              </p:cNvSpPr>
              <p:nvPr/>
            </p:nvSpPr>
            <p:spPr>
              <a:xfrm>
                <a:off x="6295711" y="2289554"/>
                <a:ext cx="68477" cy="73699"/>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215C09B-F1A9-8DA0-2C57-EB1B619B1C81}"/>
                  </a:ext>
                </a:extLst>
              </p:cNvPr>
              <p:cNvSpPr>
                <a:spLocks/>
              </p:cNvSpPr>
              <p:nvPr/>
            </p:nvSpPr>
            <p:spPr>
              <a:xfrm>
                <a:off x="8481184" y="2180939"/>
                <a:ext cx="79699" cy="78968"/>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7</a:t>
                </a:r>
              </a:p>
            </p:txBody>
          </p:sp>
          <p:sp>
            <p:nvSpPr>
              <p:cNvPr id="5" name="TextBox 4">
                <a:extLst>
                  <a:ext uri="{FF2B5EF4-FFF2-40B4-BE49-F238E27FC236}">
                    <a16:creationId xmlns:a16="http://schemas.microsoft.com/office/drawing/2014/main" id="{8C625A6E-5AD7-547B-9C01-68093D4B0893}"/>
                  </a:ext>
                </a:extLst>
              </p:cNvPr>
              <p:cNvSpPr txBox="1">
                <a:spLocks/>
              </p:cNvSpPr>
              <p:nvPr/>
            </p:nvSpPr>
            <p:spPr>
              <a:xfrm>
                <a:off x="7197215" y="4558385"/>
                <a:ext cx="247320" cy="153888"/>
              </a:xfrm>
              <a:prstGeom prst="rect">
                <a:avLst/>
              </a:prstGeom>
              <a:noFill/>
            </p:spPr>
            <p:txBody>
              <a:bodyPr wrap="square" rtlCol="0">
                <a:spAutoFit/>
              </a:bodyPr>
              <a:lstStyle/>
              <a:p>
                <a:r>
                  <a:rPr lang="en-US" sz="800" b="1" kern="1200" dirty="0">
                    <a:solidFill>
                      <a:schemeClr val="tx1"/>
                    </a:solidFill>
                    <a:latin typeface="+mn-lt"/>
                    <a:ea typeface="+mn-ea"/>
                    <a:cs typeface="+mn-cs"/>
                  </a:rPr>
                  <a:t>22</a:t>
                </a:r>
              </a:p>
            </p:txBody>
          </p:sp>
          <p:sp>
            <p:nvSpPr>
              <p:cNvPr id="21" name="Oval 20">
                <a:extLst>
                  <a:ext uri="{FF2B5EF4-FFF2-40B4-BE49-F238E27FC236}">
                    <a16:creationId xmlns:a16="http://schemas.microsoft.com/office/drawing/2014/main" id="{B8C53E8D-E4BD-F773-1EAB-DDBB5C05050C}"/>
                  </a:ext>
                </a:extLst>
              </p:cNvPr>
              <p:cNvSpPr>
                <a:spLocks/>
              </p:cNvSpPr>
              <p:nvPr/>
            </p:nvSpPr>
            <p:spPr>
              <a:xfrm>
                <a:off x="8703923" y="1657177"/>
                <a:ext cx="88692"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2</a:t>
                </a:r>
              </a:p>
            </p:txBody>
          </p:sp>
          <p:sp>
            <p:nvSpPr>
              <p:cNvPr id="17" name="Oval 16">
                <a:extLst>
                  <a:ext uri="{FF2B5EF4-FFF2-40B4-BE49-F238E27FC236}">
                    <a16:creationId xmlns:a16="http://schemas.microsoft.com/office/drawing/2014/main" id="{C835792D-47F0-6899-10FC-32EEE5E046B7}"/>
                  </a:ext>
                </a:extLst>
              </p:cNvPr>
              <p:cNvSpPr>
                <a:spLocks/>
              </p:cNvSpPr>
              <p:nvPr/>
            </p:nvSpPr>
            <p:spPr>
              <a:xfrm>
                <a:off x="8783623" y="1999041"/>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18" name="Oval 17">
                <a:extLst>
                  <a:ext uri="{FF2B5EF4-FFF2-40B4-BE49-F238E27FC236}">
                    <a16:creationId xmlns:a16="http://schemas.microsoft.com/office/drawing/2014/main" id="{9567C397-22EA-6B87-D3F3-B0E6B67BFBD5}"/>
                  </a:ext>
                </a:extLst>
              </p:cNvPr>
              <p:cNvSpPr>
                <a:spLocks/>
              </p:cNvSpPr>
              <p:nvPr/>
            </p:nvSpPr>
            <p:spPr>
              <a:xfrm>
                <a:off x="8239124" y="2497762"/>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2" name="Oval 21">
                <a:extLst>
                  <a:ext uri="{FF2B5EF4-FFF2-40B4-BE49-F238E27FC236}">
                    <a16:creationId xmlns:a16="http://schemas.microsoft.com/office/drawing/2014/main" id="{A9FC75FE-8271-FBA5-5E8E-FB94B5D4DA9E}"/>
                  </a:ext>
                </a:extLst>
              </p:cNvPr>
              <p:cNvSpPr>
                <a:spLocks/>
              </p:cNvSpPr>
              <p:nvPr/>
            </p:nvSpPr>
            <p:spPr>
              <a:xfrm>
                <a:off x="9048751" y="3297557"/>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3" name="Oval 22">
                <a:extLst>
                  <a:ext uri="{FF2B5EF4-FFF2-40B4-BE49-F238E27FC236}">
                    <a16:creationId xmlns:a16="http://schemas.microsoft.com/office/drawing/2014/main" id="{22461CD0-343E-D330-1AEC-5429C17CCB7D}"/>
                  </a:ext>
                </a:extLst>
              </p:cNvPr>
              <p:cNvSpPr>
                <a:spLocks/>
              </p:cNvSpPr>
              <p:nvPr/>
            </p:nvSpPr>
            <p:spPr>
              <a:xfrm>
                <a:off x="8248640" y="2892748"/>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4" name="Oval 23">
                <a:extLst>
                  <a:ext uri="{FF2B5EF4-FFF2-40B4-BE49-F238E27FC236}">
                    <a16:creationId xmlns:a16="http://schemas.microsoft.com/office/drawing/2014/main" id="{7F645162-B3C0-8181-22DA-F3DBA36A5852}"/>
                  </a:ext>
                </a:extLst>
              </p:cNvPr>
              <p:cNvSpPr>
                <a:spLocks/>
              </p:cNvSpPr>
              <p:nvPr/>
            </p:nvSpPr>
            <p:spPr>
              <a:xfrm>
                <a:off x="9098757" y="2999909"/>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5" name="Oval 24">
                <a:extLst>
                  <a:ext uri="{FF2B5EF4-FFF2-40B4-BE49-F238E27FC236}">
                    <a16:creationId xmlns:a16="http://schemas.microsoft.com/office/drawing/2014/main" id="{E8979120-7156-3D34-3911-072BDEA28E8A}"/>
                  </a:ext>
                </a:extLst>
              </p:cNvPr>
              <p:cNvSpPr>
                <a:spLocks/>
              </p:cNvSpPr>
              <p:nvPr/>
            </p:nvSpPr>
            <p:spPr>
              <a:xfrm>
                <a:off x="8934457" y="2847495"/>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6" name="Oval 25">
                <a:extLst>
                  <a:ext uri="{FF2B5EF4-FFF2-40B4-BE49-F238E27FC236}">
                    <a16:creationId xmlns:a16="http://schemas.microsoft.com/office/drawing/2014/main" id="{8E320BD9-BB62-43F5-C628-92E5F9C340CD}"/>
                  </a:ext>
                </a:extLst>
              </p:cNvPr>
              <p:cNvSpPr>
                <a:spLocks/>
              </p:cNvSpPr>
              <p:nvPr/>
            </p:nvSpPr>
            <p:spPr>
              <a:xfrm>
                <a:off x="7729520" y="1902129"/>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7" name="Oval 26">
                <a:extLst>
                  <a:ext uri="{FF2B5EF4-FFF2-40B4-BE49-F238E27FC236}">
                    <a16:creationId xmlns:a16="http://schemas.microsoft.com/office/drawing/2014/main" id="{993DB0B3-D3AD-3F1C-C4E2-C731FEAD8E43}"/>
                  </a:ext>
                </a:extLst>
              </p:cNvPr>
              <p:cNvSpPr>
                <a:spLocks/>
              </p:cNvSpPr>
              <p:nvPr/>
            </p:nvSpPr>
            <p:spPr>
              <a:xfrm>
                <a:off x="7404550" y="2130738"/>
                <a:ext cx="108871" cy="85935"/>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4</a:t>
                </a:r>
              </a:p>
            </p:txBody>
          </p:sp>
          <p:sp>
            <p:nvSpPr>
              <p:cNvPr id="28" name="Oval 27">
                <a:extLst>
                  <a:ext uri="{FF2B5EF4-FFF2-40B4-BE49-F238E27FC236}">
                    <a16:creationId xmlns:a16="http://schemas.microsoft.com/office/drawing/2014/main" id="{C202FAFD-D4E1-9BD6-E6BF-1B1E924CD5ED}"/>
                  </a:ext>
                </a:extLst>
              </p:cNvPr>
              <p:cNvSpPr>
                <a:spLocks/>
              </p:cNvSpPr>
              <p:nvPr/>
            </p:nvSpPr>
            <p:spPr>
              <a:xfrm>
                <a:off x="7777147" y="1749728"/>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9" name="Oval 28">
                <a:extLst>
                  <a:ext uri="{FF2B5EF4-FFF2-40B4-BE49-F238E27FC236}">
                    <a16:creationId xmlns:a16="http://schemas.microsoft.com/office/drawing/2014/main" id="{E4602F52-ECDC-3C3E-EE54-28F7FC943146}"/>
                  </a:ext>
                </a:extLst>
              </p:cNvPr>
              <p:cNvSpPr>
                <a:spLocks/>
              </p:cNvSpPr>
              <p:nvPr/>
            </p:nvSpPr>
            <p:spPr>
              <a:xfrm>
                <a:off x="7641408" y="1814031"/>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30" name="Oval 29">
                <a:extLst>
                  <a:ext uri="{FF2B5EF4-FFF2-40B4-BE49-F238E27FC236}">
                    <a16:creationId xmlns:a16="http://schemas.microsoft.com/office/drawing/2014/main" id="{76BD900D-1C4E-68DB-BC6D-54C0B2EE7DFC}"/>
                  </a:ext>
                </a:extLst>
              </p:cNvPr>
              <p:cNvSpPr>
                <a:spLocks/>
              </p:cNvSpPr>
              <p:nvPr/>
            </p:nvSpPr>
            <p:spPr>
              <a:xfrm>
                <a:off x="6605269" y="1489431"/>
                <a:ext cx="68477" cy="73699"/>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B71DD92-D928-BAEC-E609-DED5CA368B1F}"/>
                  </a:ext>
                </a:extLst>
              </p:cNvPr>
              <p:cNvSpPr>
                <a:spLocks/>
              </p:cNvSpPr>
              <p:nvPr/>
            </p:nvSpPr>
            <p:spPr>
              <a:xfrm>
                <a:off x="8179301" y="1539446"/>
                <a:ext cx="82296" cy="82296"/>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EF644AD-4923-EB1C-940F-952BDA9DE3E7}"/>
                  </a:ext>
                </a:extLst>
              </p:cNvPr>
              <p:cNvSpPr>
                <a:spLocks/>
              </p:cNvSpPr>
              <p:nvPr/>
            </p:nvSpPr>
            <p:spPr>
              <a:xfrm>
                <a:off x="7478663" y="2500021"/>
                <a:ext cx="82296" cy="78968"/>
              </a:xfrm>
              <a:prstGeom prst="ellipse">
                <a:avLst/>
              </a:prstGeom>
              <a:solidFill>
                <a:schemeClr val="tx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a:t>
                </a:r>
              </a:p>
            </p:txBody>
          </p:sp>
          <p:sp>
            <p:nvSpPr>
              <p:cNvPr id="34" name="Oval 33">
                <a:extLst>
                  <a:ext uri="{FF2B5EF4-FFF2-40B4-BE49-F238E27FC236}">
                    <a16:creationId xmlns:a16="http://schemas.microsoft.com/office/drawing/2014/main" id="{61FE1FCE-F9F0-59BA-383B-7B105167E228}"/>
                  </a:ext>
                </a:extLst>
              </p:cNvPr>
              <p:cNvSpPr>
                <a:spLocks/>
              </p:cNvSpPr>
              <p:nvPr/>
            </p:nvSpPr>
            <p:spPr>
              <a:xfrm>
                <a:off x="8446015" y="1577552"/>
                <a:ext cx="68477" cy="73699"/>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272F83B8-D33D-3CAC-EC61-DF9421167C1C}"/>
                  </a:ext>
                </a:extLst>
              </p:cNvPr>
              <p:cNvSpPr>
                <a:spLocks/>
              </p:cNvSpPr>
              <p:nvPr/>
            </p:nvSpPr>
            <p:spPr>
              <a:xfrm>
                <a:off x="7767330" y="2565774"/>
                <a:ext cx="82296" cy="82296"/>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48BC3C7-573F-74F0-6BC5-9952ABBD520E}"/>
                  </a:ext>
                </a:extLst>
              </p:cNvPr>
              <p:cNvSpPr>
                <a:spLocks/>
              </p:cNvSpPr>
              <p:nvPr/>
            </p:nvSpPr>
            <p:spPr>
              <a:xfrm>
                <a:off x="7938244" y="3497766"/>
                <a:ext cx="82296" cy="78968"/>
              </a:xfrm>
              <a:prstGeom prst="ellipse">
                <a:avLst/>
              </a:prstGeom>
              <a:solidFill>
                <a:schemeClr val="tx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6</a:t>
                </a:r>
              </a:p>
            </p:txBody>
          </p:sp>
          <p:sp>
            <p:nvSpPr>
              <p:cNvPr id="38" name="Oval 37">
                <a:extLst>
                  <a:ext uri="{FF2B5EF4-FFF2-40B4-BE49-F238E27FC236}">
                    <a16:creationId xmlns:a16="http://schemas.microsoft.com/office/drawing/2014/main" id="{FA5A5C00-4671-734A-279C-D7A49AB436D9}"/>
                  </a:ext>
                </a:extLst>
              </p:cNvPr>
              <p:cNvSpPr>
                <a:spLocks/>
              </p:cNvSpPr>
              <p:nvPr/>
            </p:nvSpPr>
            <p:spPr>
              <a:xfrm>
                <a:off x="8710320" y="3575431"/>
                <a:ext cx="82296" cy="82296"/>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Oval 38">
              <a:extLst>
                <a:ext uri="{FF2B5EF4-FFF2-40B4-BE49-F238E27FC236}">
                  <a16:creationId xmlns:a16="http://schemas.microsoft.com/office/drawing/2014/main" id="{5D682C2D-2E80-2F73-2FF1-7DE4BC5A0BA7}"/>
                </a:ext>
              </a:extLst>
            </p:cNvPr>
            <p:cNvSpPr>
              <a:spLocks/>
            </p:cNvSpPr>
            <p:nvPr/>
          </p:nvSpPr>
          <p:spPr>
            <a:xfrm>
              <a:off x="9716738" y="3006934"/>
              <a:ext cx="110613" cy="111999"/>
            </a:xfrm>
            <a:prstGeom prst="ellipse">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8540BBE1-98C7-953D-0509-F0D6C6DD9862}"/>
                </a:ext>
              </a:extLst>
            </p:cNvPr>
            <p:cNvSpPr>
              <a:spLocks/>
            </p:cNvSpPr>
            <p:nvPr/>
          </p:nvSpPr>
          <p:spPr>
            <a:xfrm>
              <a:off x="9718485" y="3168973"/>
              <a:ext cx="110613" cy="109822"/>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7" name="TextBox 6">
              <a:extLst>
                <a:ext uri="{FF2B5EF4-FFF2-40B4-BE49-F238E27FC236}">
                  <a16:creationId xmlns:a16="http://schemas.microsoft.com/office/drawing/2014/main" id="{70CE69C6-886B-45B3-E581-C42F7CE4497E}"/>
                </a:ext>
              </a:extLst>
            </p:cNvPr>
            <p:cNvSpPr txBox="1">
              <a:spLocks/>
            </p:cNvSpPr>
            <p:nvPr/>
          </p:nvSpPr>
          <p:spPr>
            <a:xfrm>
              <a:off x="9829852" y="2961439"/>
              <a:ext cx="1327269" cy="195663"/>
            </a:xfrm>
            <a:prstGeom prst="rect">
              <a:avLst/>
            </a:prstGeom>
            <a:noFill/>
          </p:spPr>
          <p:txBody>
            <a:bodyPr wrap="square" rtlCol="0">
              <a:spAutoFit/>
            </a:bodyPr>
            <a:lstStyle/>
            <a:p>
              <a:r>
                <a:rPr lang="en-US" sz="800" dirty="0"/>
                <a:t> </a:t>
              </a:r>
              <a:r>
                <a:rPr lang="en-US" sz="1200" dirty="0">
                  <a:solidFill>
                    <a:schemeClr val="bg2">
                      <a:lumMod val="25000"/>
                    </a:schemeClr>
                  </a:solidFill>
                </a:rPr>
                <a:t>SBHC planning grant</a:t>
              </a:r>
            </a:p>
          </p:txBody>
        </p:sp>
        <p:sp>
          <p:nvSpPr>
            <p:cNvPr id="41" name="Oval 40">
              <a:extLst>
                <a:ext uri="{FF2B5EF4-FFF2-40B4-BE49-F238E27FC236}">
                  <a16:creationId xmlns:a16="http://schemas.microsoft.com/office/drawing/2014/main" id="{8FEB1D61-F0DE-E61D-2B1B-4D72CB06280A}"/>
                </a:ext>
              </a:extLst>
            </p:cNvPr>
            <p:cNvSpPr>
              <a:spLocks/>
            </p:cNvSpPr>
            <p:nvPr/>
          </p:nvSpPr>
          <p:spPr>
            <a:xfrm>
              <a:off x="8391524" y="2650162"/>
              <a:ext cx="82296" cy="82296"/>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9" name="TextBox 8">
              <a:extLst>
                <a:ext uri="{FF2B5EF4-FFF2-40B4-BE49-F238E27FC236}">
                  <a16:creationId xmlns:a16="http://schemas.microsoft.com/office/drawing/2014/main" id="{23C025BF-EF59-C1DD-6B6E-8F5A2B02A370}"/>
                </a:ext>
              </a:extLst>
            </p:cNvPr>
            <p:cNvSpPr txBox="1">
              <a:spLocks/>
            </p:cNvSpPr>
            <p:nvPr/>
          </p:nvSpPr>
          <p:spPr>
            <a:xfrm>
              <a:off x="9789682" y="3126211"/>
              <a:ext cx="1540738" cy="195663"/>
            </a:xfrm>
            <a:prstGeom prst="rect">
              <a:avLst/>
            </a:prstGeom>
            <a:noFill/>
          </p:spPr>
          <p:txBody>
            <a:bodyPr wrap="square" rtlCol="0">
              <a:spAutoFit/>
            </a:bodyPr>
            <a:lstStyle/>
            <a:p>
              <a:r>
                <a:rPr lang="en-US" sz="800" dirty="0"/>
                <a:t> </a:t>
              </a:r>
              <a:r>
                <a:rPr lang="en-US" sz="1200" dirty="0"/>
                <a:t>Telehealth mobile expansion</a:t>
              </a:r>
            </a:p>
          </p:txBody>
        </p:sp>
      </p:grpSp>
      <p:sp>
        <p:nvSpPr>
          <p:cNvPr id="8" name="Slide Number Placeholder 7">
            <a:extLst>
              <a:ext uri="{FF2B5EF4-FFF2-40B4-BE49-F238E27FC236}">
                <a16:creationId xmlns:a16="http://schemas.microsoft.com/office/drawing/2014/main" id="{A727581B-CA11-46F2-9016-7BEB9B43A405}"/>
              </a:ext>
            </a:extLst>
          </p:cNvPr>
          <p:cNvSpPr>
            <a:spLocks noGrp="1"/>
          </p:cNvSpPr>
          <p:nvPr>
            <p:ph type="sldNum" sz="quarter" idx="4"/>
          </p:nvPr>
        </p:nvSpPr>
        <p:spPr/>
        <p:txBody>
          <a:bodyPr/>
          <a:lstStyle/>
          <a:p>
            <a:pPr lvl="0"/>
            <a:endParaRPr lang="en-US" sz="1800" noProof="0" dirty="0"/>
          </a:p>
        </p:txBody>
      </p:sp>
      <p:sp>
        <p:nvSpPr>
          <p:cNvPr id="3" name="Title 2">
            <a:extLst>
              <a:ext uri="{FF2B5EF4-FFF2-40B4-BE49-F238E27FC236}">
                <a16:creationId xmlns:a16="http://schemas.microsoft.com/office/drawing/2014/main" id="{FFAC3E5B-1AFB-2052-66E5-90C5F1D4A294}"/>
              </a:ext>
            </a:extLst>
          </p:cNvPr>
          <p:cNvSpPr>
            <a:spLocks noGrp="1"/>
          </p:cNvSpPr>
          <p:nvPr>
            <p:ph type="title"/>
          </p:nvPr>
        </p:nvSpPr>
        <p:spPr/>
        <p:txBody>
          <a:bodyPr/>
          <a:lstStyle/>
          <a:p>
            <a:r>
              <a:rPr lang="en-US" dirty="0"/>
              <a:t>New Mexico Counties with School-Based Health Centers or Expansion Proposals</a:t>
            </a:r>
          </a:p>
        </p:txBody>
      </p:sp>
    </p:spTree>
    <p:extLst>
      <p:ext uri="{BB962C8B-B14F-4D97-AF65-F5344CB8AC3E}">
        <p14:creationId xmlns:p14="http://schemas.microsoft.com/office/powerpoint/2010/main" val="70849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E252-00E1-6704-D1A6-38461C1B8401}"/>
              </a:ext>
            </a:extLst>
          </p:cNvPr>
          <p:cNvSpPr>
            <a:spLocks noGrp="1"/>
          </p:cNvSpPr>
          <p:nvPr>
            <p:ph type="title"/>
          </p:nvPr>
        </p:nvSpPr>
        <p:spPr>
          <a:xfrm>
            <a:off x="838200" y="328182"/>
            <a:ext cx="10515600" cy="800823"/>
          </a:xfrm>
        </p:spPr>
        <p:txBody>
          <a:bodyPr/>
          <a:lstStyle/>
          <a:p>
            <a:r>
              <a:rPr lang="en-US" dirty="0"/>
              <a:t>Partnership</a:t>
            </a:r>
          </a:p>
        </p:txBody>
      </p:sp>
      <p:sp>
        <p:nvSpPr>
          <p:cNvPr id="5" name="Slide Number Placeholder 4">
            <a:extLst>
              <a:ext uri="{FF2B5EF4-FFF2-40B4-BE49-F238E27FC236}">
                <a16:creationId xmlns:a16="http://schemas.microsoft.com/office/drawing/2014/main" id="{B5D0D030-D4F2-47AA-A269-87E7643ECF83}"/>
              </a:ext>
            </a:extLst>
          </p:cNvPr>
          <p:cNvSpPr>
            <a:spLocks noGrp="1"/>
          </p:cNvSpPr>
          <p:nvPr>
            <p:ph type="sldNum" sz="quarter" idx="4"/>
          </p:nvPr>
        </p:nvSpPr>
        <p:spPr/>
        <p:txBody>
          <a:bodyPr/>
          <a:lstStyle/>
          <a:p>
            <a:endParaRPr lang="en-US" dirty="0"/>
          </a:p>
        </p:txBody>
      </p:sp>
      <p:graphicFrame>
        <p:nvGraphicFramePr>
          <p:cNvPr id="4" name="Diagram 3">
            <a:extLst>
              <a:ext uri="{FF2B5EF4-FFF2-40B4-BE49-F238E27FC236}">
                <a16:creationId xmlns:a16="http://schemas.microsoft.com/office/drawing/2014/main" id="{898A3370-77AE-78DA-B767-90EEE867E4C8}"/>
              </a:ext>
            </a:extLst>
          </p:cNvPr>
          <p:cNvGraphicFramePr/>
          <p:nvPr>
            <p:extLst>
              <p:ext uri="{D42A27DB-BD31-4B8C-83A1-F6EECF244321}">
                <p14:modId xmlns:p14="http://schemas.microsoft.com/office/powerpoint/2010/main" val="4084417512"/>
              </p:ext>
            </p:extLst>
          </p:nvPr>
        </p:nvGraphicFramePr>
        <p:xfrm>
          <a:off x="1054359" y="1129005"/>
          <a:ext cx="9871788" cy="4842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762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C459-7810-4FB8-8972-89B23FC2D97C}"/>
              </a:ext>
            </a:extLst>
          </p:cNvPr>
          <p:cNvSpPr>
            <a:spLocks noGrp="1"/>
          </p:cNvSpPr>
          <p:nvPr>
            <p:ph type="title"/>
          </p:nvPr>
        </p:nvSpPr>
        <p:spPr/>
        <p:txBody>
          <a:bodyPr>
            <a:normAutofit/>
          </a:bodyPr>
          <a:lstStyle/>
          <a:p>
            <a:r>
              <a:rPr lang="en-US" dirty="0"/>
              <a:t>Why Support SBHC Expansion?</a:t>
            </a:r>
          </a:p>
        </p:txBody>
      </p:sp>
      <p:sp>
        <p:nvSpPr>
          <p:cNvPr id="4" name="Slide Number Placeholder 3">
            <a:extLst>
              <a:ext uri="{FF2B5EF4-FFF2-40B4-BE49-F238E27FC236}">
                <a16:creationId xmlns:a16="http://schemas.microsoft.com/office/drawing/2014/main" id="{BA37204C-8098-47CF-8F58-22BD709493FA}"/>
              </a:ext>
            </a:extLst>
          </p:cNvPr>
          <p:cNvSpPr>
            <a:spLocks noGrp="1"/>
          </p:cNvSpPr>
          <p:nvPr>
            <p:ph type="sldNum" sz="quarter" idx="4"/>
          </p:nvPr>
        </p:nvSpPr>
        <p:spPr/>
        <p:txBody>
          <a:bodyPr/>
          <a:lstStyle/>
          <a:p>
            <a:endParaRPr lang="en-US" dirty="0"/>
          </a:p>
        </p:txBody>
      </p:sp>
      <p:graphicFrame>
        <p:nvGraphicFramePr>
          <p:cNvPr id="6" name="Content Placeholder 9">
            <a:extLst>
              <a:ext uri="{FF2B5EF4-FFF2-40B4-BE49-F238E27FC236}">
                <a16:creationId xmlns:a16="http://schemas.microsoft.com/office/drawing/2014/main" id="{6AAF7083-1FB9-1717-7C5E-F866020A0806}"/>
              </a:ext>
            </a:extLst>
          </p:cNvPr>
          <p:cNvGraphicFramePr>
            <a:graphicFrameLocks/>
          </p:cNvGraphicFramePr>
          <p:nvPr>
            <p:extLst>
              <p:ext uri="{D42A27DB-BD31-4B8C-83A1-F6EECF244321}">
                <p14:modId xmlns:p14="http://schemas.microsoft.com/office/powerpoint/2010/main" val="2637245797"/>
              </p:ext>
            </p:extLst>
          </p:nvPr>
        </p:nvGraphicFramePr>
        <p:xfrm>
          <a:off x="6546271" y="1800882"/>
          <a:ext cx="4894119" cy="3781052"/>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descr="Image preview">
            <a:extLst>
              <a:ext uri="{FF2B5EF4-FFF2-40B4-BE49-F238E27FC236}">
                <a16:creationId xmlns:a16="http://schemas.microsoft.com/office/drawing/2014/main" id="{49ED4C3B-0DAA-883D-663C-2E467B7A8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27" y="2202873"/>
            <a:ext cx="5642264" cy="273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812014"/>
      </p:ext>
    </p:extLst>
  </p:cSld>
  <p:clrMapOvr>
    <a:masterClrMapping/>
  </p:clrMapOvr>
</p:sld>
</file>

<file path=ppt/theme/theme1.xml><?xml version="1.0" encoding="utf-8"?>
<a:theme xmlns:a="http://schemas.openxmlformats.org/drawingml/2006/main" name="NMDOH Standard">
  <a:themeElements>
    <a:clrScheme name="NMDOH 2016">
      <a:dk1>
        <a:sysClr val="windowText" lastClr="000000"/>
      </a:dk1>
      <a:lt1>
        <a:sysClr val="window" lastClr="FFFFFF"/>
      </a:lt1>
      <a:dk2>
        <a:srgbClr val="2A315F"/>
      </a:dk2>
      <a:lt2>
        <a:srgbClr val="E7E6E6"/>
      </a:lt2>
      <a:accent1>
        <a:srgbClr val="4953A4"/>
      </a:accent1>
      <a:accent2>
        <a:srgbClr val="EA1D25"/>
      </a:accent2>
      <a:accent3>
        <a:srgbClr val="2E318B"/>
      </a:accent3>
      <a:accent4>
        <a:srgbClr val="FFFF00"/>
      </a:accent4>
      <a:accent5>
        <a:srgbClr val="2FA6DE"/>
      </a:accent5>
      <a:accent6>
        <a:srgbClr val="0E9C49"/>
      </a:accent6>
      <a:hlink>
        <a:srgbClr val="0563C1"/>
      </a:hlink>
      <a:folHlink>
        <a:srgbClr val="F5971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MASTER" id="{A174759A-D4A2-4FEB-AC95-0B369D0660D6}" vid="{0FF12251-A556-48E3-9768-B5C2B2EA1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230F336301A24B99B0F452AB3D45A2" ma:contentTypeVersion="0" ma:contentTypeDescription="Create a new document." ma:contentTypeScope="" ma:versionID="f3604dafa58c8d523674f9f65274a4b7">
  <xsd:schema xmlns:xsd="http://www.w3.org/2001/XMLSchema" xmlns:xs="http://www.w3.org/2001/XMLSchema" xmlns:p="http://schemas.microsoft.com/office/2006/metadata/properties" targetNamespace="http://schemas.microsoft.com/office/2006/metadata/properties" ma:root="true" ma:fieldsID="c3ac1d618640bc2c24c6bd9b51890dc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246DEE-86D7-4704-B9AF-D9E8B9037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AA94D62-B771-41D3-BDBE-D56479D4628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BE8CA9-6916-4997-A32A-A813FA41C9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 MASTER - Press Conference</Template>
  <TotalTime>14158</TotalTime>
  <Words>1253</Words>
  <Application>Microsoft Office PowerPoint</Application>
  <PresentationFormat>Widescreen</PresentationFormat>
  <Paragraphs>171</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Franklin Gothic Book</vt:lpstr>
      <vt:lpstr>Montserrat</vt:lpstr>
      <vt:lpstr>NMDOH Standard</vt:lpstr>
      <vt:lpstr>FY24 Pitch for the People: Expansion and Sustainability of New Mexico School-Based Health Centers</vt:lpstr>
      <vt:lpstr>Goals</vt:lpstr>
      <vt:lpstr>PowerPoint Presentation</vt:lpstr>
      <vt:lpstr>Meet Jose*</vt:lpstr>
      <vt:lpstr>Expansion and Sustainability Request</vt:lpstr>
      <vt:lpstr>Social Vulnerability</vt:lpstr>
      <vt:lpstr>New Mexico Counties with School-Based Health Centers or Expansion Proposals</vt:lpstr>
      <vt:lpstr>Partnership</vt:lpstr>
      <vt:lpstr>Why Support SBHC Expansion?</vt:lpstr>
      <vt:lpstr>Impact of Underfunding</vt:lpstr>
      <vt:lpstr>Improvements for New Mexicans and NMDOH</vt:lpstr>
      <vt:lpstr>Stakeholder Engagement – What Users and Providers Think</vt:lpstr>
      <vt:lpstr>PowerPoint Presentation</vt:lpstr>
      <vt:lpstr>SBHC are a Good Investment</vt:lpstr>
      <vt:lpstr>Leveraging Federal Dollars and Interagency Collaboration </vt:lpstr>
      <vt:lpstr>SBHC COVID Success</vt:lpstr>
      <vt:lpstr>Jose Tomorrow</vt:lpstr>
      <vt:lpstr>Questions?</vt:lpstr>
      <vt:lpstr>Expansion and Sustainability of New Mexico School-Based Health Centers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Breanna.Henley@nmhealth.org</dc:creator>
  <cp:lastModifiedBy>Oreskovich, Kristin, DOH</cp:lastModifiedBy>
  <cp:revision>85</cp:revision>
  <dcterms:created xsi:type="dcterms:W3CDTF">2021-09-29T21:52:52Z</dcterms:created>
  <dcterms:modified xsi:type="dcterms:W3CDTF">2023-08-17T18:14:03Z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0x010100F2230F336301A24B99B0F452AB3D45A2</vt:lpwstr>
  </property>
</Properties>
</file>